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8" r:id="rId3"/>
    <p:sldId id="257" r:id="rId4"/>
    <p:sldId id="262" r:id="rId5"/>
    <p:sldId id="264" r:id="rId6"/>
    <p:sldId id="265" r:id="rId7"/>
    <p:sldId id="260" r:id="rId8"/>
    <p:sldId id="266" r:id="rId9"/>
    <p:sldId id="268" r:id="rId10"/>
    <p:sldId id="267" r:id="rId11"/>
    <p:sldId id="269" r:id="rId12"/>
    <p:sldId id="272" r:id="rId13"/>
    <p:sldId id="270" r:id="rId14"/>
    <p:sldId id="273" r:id="rId15"/>
    <p:sldId id="271" r:id="rId16"/>
    <p:sldId id="274" r:id="rId17"/>
    <p:sldId id="275"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8E6"/>
    <a:srgbClr val="F7FBFF"/>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983C94-EF48-468D-A4C7-C70FAE61E38C}" v="354" dt="2024-03-28T18:40:13.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792" autoAdjust="0"/>
  </p:normalViewPr>
  <p:slideViewPr>
    <p:cSldViewPr snapToGrid="0">
      <p:cViewPr varScale="1">
        <p:scale>
          <a:sx n="62" d="100"/>
          <a:sy n="62" d="100"/>
        </p:scale>
        <p:origin x="792" y="76"/>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4A565-977F-4A65-9D8C-170F31073674}" type="datetimeFigureOut">
              <a:rPr lang="en-US" smtClean="0"/>
              <a:t>4/9/2024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3E4E0-514A-46EE-9666-DBE9080D48A4}" type="slidenum">
              <a:rPr lang="en-US" smtClean="0"/>
              <a:t>‹#›</a:t>
            </a:fld>
            <a:endParaRPr lang="en-US"/>
          </a:p>
        </p:txBody>
      </p:sp>
    </p:spTree>
    <p:extLst>
      <p:ext uri="{BB962C8B-B14F-4D97-AF65-F5344CB8AC3E}">
        <p14:creationId xmlns:p14="http://schemas.microsoft.com/office/powerpoint/2010/main" val="717162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giving students a brief overview of global climate change consequences, write down their initial thoughts on a whiteboard. </a:t>
            </a:r>
          </a:p>
          <a:p>
            <a:r>
              <a:rPr lang="en-US" dirty="0"/>
              <a:t>This should only take around 4 minutes. </a:t>
            </a:r>
          </a:p>
        </p:txBody>
      </p:sp>
      <p:sp>
        <p:nvSpPr>
          <p:cNvPr id="4" name="Slide Number Placeholder 3"/>
          <p:cNvSpPr>
            <a:spLocks noGrp="1"/>
          </p:cNvSpPr>
          <p:nvPr>
            <p:ph type="sldNum" sz="quarter" idx="5"/>
          </p:nvPr>
        </p:nvSpPr>
        <p:spPr/>
        <p:txBody>
          <a:bodyPr/>
          <a:lstStyle/>
          <a:p>
            <a:fld id="{60A3E4E0-514A-46EE-9666-DBE9080D48A4}" type="slidenum">
              <a:rPr lang="en-US" smtClean="0"/>
              <a:t>4</a:t>
            </a:fld>
            <a:endParaRPr lang="en-US"/>
          </a:p>
        </p:txBody>
      </p:sp>
    </p:spTree>
    <p:extLst>
      <p:ext uri="{BB962C8B-B14F-4D97-AF65-F5344CB8AC3E}">
        <p14:creationId xmlns:p14="http://schemas.microsoft.com/office/powerpoint/2010/main" val="2841478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them through the activity and then let them begin</a:t>
            </a:r>
          </a:p>
        </p:txBody>
      </p:sp>
      <p:sp>
        <p:nvSpPr>
          <p:cNvPr id="4" name="Slide Number Placeholder 3"/>
          <p:cNvSpPr>
            <a:spLocks noGrp="1"/>
          </p:cNvSpPr>
          <p:nvPr>
            <p:ph type="sldNum" sz="quarter" idx="5"/>
          </p:nvPr>
        </p:nvSpPr>
        <p:spPr/>
        <p:txBody>
          <a:bodyPr/>
          <a:lstStyle/>
          <a:p>
            <a:fld id="{60A3E4E0-514A-46EE-9666-DBE9080D48A4}" type="slidenum">
              <a:rPr lang="en-US" smtClean="0"/>
              <a:t>13</a:t>
            </a:fld>
            <a:endParaRPr lang="en-US"/>
          </a:p>
        </p:txBody>
      </p:sp>
    </p:spTree>
    <p:extLst>
      <p:ext uri="{BB962C8B-B14F-4D97-AF65-F5344CB8AC3E}">
        <p14:creationId xmlns:p14="http://schemas.microsoft.com/office/powerpoint/2010/main" val="2792253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14</a:t>
            </a:fld>
            <a:endParaRPr lang="en-US"/>
          </a:p>
        </p:txBody>
      </p:sp>
    </p:spTree>
    <p:extLst>
      <p:ext uri="{BB962C8B-B14F-4D97-AF65-F5344CB8AC3E}">
        <p14:creationId xmlns:p14="http://schemas.microsoft.com/office/powerpoint/2010/main" val="427176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 them through the activity and then let them begin.</a:t>
            </a:r>
          </a:p>
          <a:p>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15</a:t>
            </a:fld>
            <a:endParaRPr lang="en-US"/>
          </a:p>
        </p:txBody>
      </p:sp>
    </p:spTree>
    <p:extLst>
      <p:ext uri="{BB962C8B-B14F-4D97-AF65-F5344CB8AC3E}">
        <p14:creationId xmlns:p14="http://schemas.microsoft.com/office/powerpoint/2010/main" val="426999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Arial" panose="020B0604020202020204" pitchFamily="34" charset="0"/>
              </a:rPr>
              <a:t>Conclude with either group presentations or student gallery walk, followed by a brief class discussion about what they have learned and how these things matter on Cayman.</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16</a:t>
            </a:fld>
            <a:endParaRPr lang="en-US"/>
          </a:p>
        </p:txBody>
      </p:sp>
    </p:spTree>
    <p:extLst>
      <p:ext uri="{BB962C8B-B14F-4D97-AF65-F5344CB8AC3E}">
        <p14:creationId xmlns:p14="http://schemas.microsoft.com/office/powerpoint/2010/main" val="4243492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Conclude with either group presentations or student gallery walk, followed by a brief class discussion about what they have learned and how these things matter to Cayman.</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17</a:t>
            </a:fld>
            <a:endParaRPr lang="en-US"/>
          </a:p>
        </p:txBody>
      </p:sp>
    </p:spTree>
    <p:extLst>
      <p:ext uri="{BB962C8B-B14F-4D97-AF65-F5344CB8AC3E}">
        <p14:creationId xmlns:p14="http://schemas.microsoft.com/office/powerpoint/2010/main" val="4070532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Human Climate Horizons UNDP webpage and read through the slides. https://horizons.hdr.undp.org/</a:t>
            </a:r>
          </a:p>
          <a:p>
            <a:r>
              <a:rPr lang="en-US" dirty="0"/>
              <a:t>This webpage is based on how climate change will impact human beings and our future development. However, highlighting the impacts on the environment is the other half of picture that students must consider. </a:t>
            </a:r>
            <a:r>
              <a:rPr lang="en-US" dirty="0" err="1"/>
              <a:t>Kkeep</a:t>
            </a:r>
            <a:r>
              <a:rPr lang="en-US" dirty="0"/>
              <a:t> this in their minds as you read through the slides. </a:t>
            </a:r>
          </a:p>
        </p:txBody>
      </p:sp>
      <p:sp>
        <p:nvSpPr>
          <p:cNvPr id="4" name="Slide Number Placeholder 3"/>
          <p:cNvSpPr>
            <a:spLocks noGrp="1"/>
          </p:cNvSpPr>
          <p:nvPr>
            <p:ph type="sldNum" sz="quarter" idx="5"/>
          </p:nvPr>
        </p:nvSpPr>
        <p:spPr/>
        <p:txBody>
          <a:bodyPr/>
          <a:lstStyle/>
          <a:p>
            <a:fld id="{60A3E4E0-514A-46EE-9666-DBE9080D48A4}" type="slidenum">
              <a:rPr lang="en-US" smtClean="0"/>
              <a:t>5</a:t>
            </a:fld>
            <a:endParaRPr lang="en-US"/>
          </a:p>
        </p:txBody>
      </p:sp>
    </p:spTree>
    <p:extLst>
      <p:ext uri="{BB962C8B-B14F-4D97-AF65-F5344CB8AC3E}">
        <p14:creationId xmlns:p14="http://schemas.microsoft.com/office/powerpoint/2010/main" val="4038796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environmental impacts of climate change happening around the world. They also impact our health. </a:t>
            </a:r>
          </a:p>
        </p:txBody>
      </p:sp>
      <p:sp>
        <p:nvSpPr>
          <p:cNvPr id="4" name="Slide Number Placeholder 3"/>
          <p:cNvSpPr>
            <a:spLocks noGrp="1"/>
          </p:cNvSpPr>
          <p:nvPr>
            <p:ph type="sldNum" sz="quarter" idx="5"/>
          </p:nvPr>
        </p:nvSpPr>
        <p:spPr/>
        <p:txBody>
          <a:bodyPr/>
          <a:lstStyle/>
          <a:p>
            <a:fld id="{60A3E4E0-514A-46EE-9666-DBE9080D48A4}" type="slidenum">
              <a:rPr lang="en-US" smtClean="0"/>
              <a:t>6</a:t>
            </a:fld>
            <a:endParaRPr lang="en-US"/>
          </a:p>
        </p:txBody>
      </p:sp>
    </p:spTree>
    <p:extLst>
      <p:ext uri="{BB962C8B-B14F-4D97-AF65-F5344CB8AC3E}">
        <p14:creationId xmlns:p14="http://schemas.microsoft.com/office/powerpoint/2010/main" val="1918508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the question: "Who is on the front line of climate change?" and guide them to the answer: Coastal and Island communities, like Cayman.</a:t>
            </a:r>
          </a:p>
        </p:txBody>
      </p:sp>
      <p:sp>
        <p:nvSpPr>
          <p:cNvPr id="4" name="Slide Number Placeholder 3"/>
          <p:cNvSpPr>
            <a:spLocks noGrp="1"/>
          </p:cNvSpPr>
          <p:nvPr>
            <p:ph type="sldNum" sz="quarter" idx="5"/>
          </p:nvPr>
        </p:nvSpPr>
        <p:spPr/>
        <p:txBody>
          <a:bodyPr/>
          <a:lstStyle/>
          <a:p>
            <a:fld id="{60A3E4E0-514A-46EE-9666-DBE9080D48A4}" type="slidenum">
              <a:rPr lang="en-US" smtClean="0"/>
              <a:t>7</a:t>
            </a:fld>
            <a:endParaRPr lang="en-US"/>
          </a:p>
        </p:txBody>
      </p:sp>
    </p:spTree>
    <p:extLst>
      <p:ext uri="{BB962C8B-B14F-4D97-AF65-F5344CB8AC3E}">
        <p14:creationId xmlns:p14="http://schemas.microsoft.com/office/powerpoint/2010/main" val="177406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Pose the question: "Who is on the front line of climate change?" and guide them to the answer: Coastal and Island communities, like Cayman.</a:t>
            </a:r>
          </a:p>
        </p:txBody>
      </p:sp>
      <p:sp>
        <p:nvSpPr>
          <p:cNvPr id="4" name="Slide Number Placeholder 3"/>
          <p:cNvSpPr>
            <a:spLocks noGrp="1"/>
          </p:cNvSpPr>
          <p:nvPr>
            <p:ph type="sldNum" sz="quarter" idx="5"/>
          </p:nvPr>
        </p:nvSpPr>
        <p:spPr/>
        <p:txBody>
          <a:bodyPr/>
          <a:lstStyle/>
          <a:p>
            <a:fld id="{60A3E4E0-514A-46EE-9666-DBE9080D48A4}" type="slidenum">
              <a:rPr lang="en-US" smtClean="0"/>
              <a:t>8</a:t>
            </a:fld>
            <a:endParaRPr lang="en-US"/>
          </a:p>
        </p:txBody>
      </p:sp>
    </p:spTree>
    <p:extLst>
      <p:ext uri="{BB962C8B-B14F-4D97-AF65-F5344CB8AC3E}">
        <p14:creationId xmlns:p14="http://schemas.microsoft.com/office/powerpoint/2010/main" val="2384866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Divide class into 3 groups (or 6 if needed for class size). </a:t>
            </a:r>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9</a:t>
            </a:fld>
            <a:endParaRPr lang="en-US"/>
          </a:p>
        </p:txBody>
      </p:sp>
    </p:spTree>
    <p:extLst>
      <p:ext uri="{BB962C8B-B14F-4D97-AF65-F5344CB8AC3E}">
        <p14:creationId xmlns:p14="http://schemas.microsoft.com/office/powerpoint/2010/main" val="291356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10</a:t>
            </a:fld>
            <a:endParaRPr lang="en-US"/>
          </a:p>
        </p:txBody>
      </p:sp>
    </p:spTree>
    <p:extLst>
      <p:ext uri="{BB962C8B-B14F-4D97-AF65-F5344CB8AC3E}">
        <p14:creationId xmlns:p14="http://schemas.microsoft.com/office/powerpoint/2010/main" val="1351377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them through the activity and then let them begin.</a:t>
            </a:r>
          </a:p>
        </p:txBody>
      </p:sp>
      <p:sp>
        <p:nvSpPr>
          <p:cNvPr id="4" name="Slide Number Placeholder 3"/>
          <p:cNvSpPr>
            <a:spLocks noGrp="1"/>
          </p:cNvSpPr>
          <p:nvPr>
            <p:ph type="sldNum" sz="quarter" idx="5"/>
          </p:nvPr>
        </p:nvSpPr>
        <p:spPr/>
        <p:txBody>
          <a:bodyPr/>
          <a:lstStyle/>
          <a:p>
            <a:fld id="{60A3E4E0-514A-46EE-9666-DBE9080D48A4}" type="slidenum">
              <a:rPr lang="en-US" smtClean="0"/>
              <a:t>11</a:t>
            </a:fld>
            <a:endParaRPr lang="en-US"/>
          </a:p>
        </p:txBody>
      </p:sp>
    </p:spTree>
    <p:extLst>
      <p:ext uri="{BB962C8B-B14F-4D97-AF65-F5344CB8AC3E}">
        <p14:creationId xmlns:p14="http://schemas.microsoft.com/office/powerpoint/2010/main" val="348198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A3E4E0-514A-46EE-9666-DBE9080D48A4}" type="slidenum">
              <a:rPr lang="en-US" smtClean="0"/>
              <a:t>12</a:t>
            </a:fld>
            <a:endParaRPr lang="en-US"/>
          </a:p>
        </p:txBody>
      </p:sp>
    </p:spTree>
    <p:extLst>
      <p:ext uri="{BB962C8B-B14F-4D97-AF65-F5344CB8AC3E}">
        <p14:creationId xmlns:p14="http://schemas.microsoft.com/office/powerpoint/2010/main" val="254157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4BF6-DF35-E320-E97A-32D668CA3E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899DD4-9769-83E2-BB35-291C255291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0A75DE-467B-C7C6-45E1-0C0B389FB64D}"/>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5" name="Footer Placeholder 4">
            <a:extLst>
              <a:ext uri="{FF2B5EF4-FFF2-40B4-BE49-F238E27FC236}">
                <a16:creationId xmlns:a16="http://schemas.microsoft.com/office/drawing/2014/main" id="{536E775E-8357-A998-A7FC-C9730EDBC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20860-5477-D418-AFE5-2DF5E2998F2A}"/>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596850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B8372-ED40-5C1E-DC3A-C1D47B8765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CDB81C-932C-DA4F-8E0C-2DE6B09CB1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79DCF5-348C-3C76-0CE0-88B10FA580A3}"/>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5" name="Footer Placeholder 4">
            <a:extLst>
              <a:ext uri="{FF2B5EF4-FFF2-40B4-BE49-F238E27FC236}">
                <a16:creationId xmlns:a16="http://schemas.microsoft.com/office/drawing/2014/main" id="{98490BF3-8C61-09D8-0D35-83DF68D7C2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F096E-CA26-5D1E-1585-D4B24EE8866D}"/>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2563812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DE3F8-4CCA-3B10-ECC5-560885AD44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60E19E-AF85-DA01-2038-472A84E416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899B7-C76C-5990-2966-D75E5382622A}"/>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5" name="Footer Placeholder 4">
            <a:extLst>
              <a:ext uri="{FF2B5EF4-FFF2-40B4-BE49-F238E27FC236}">
                <a16:creationId xmlns:a16="http://schemas.microsoft.com/office/drawing/2014/main" id="{AC80B0D2-1987-47BB-464C-4001F847F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9FA6D0-58D4-6F76-7FEB-592487848FCF}"/>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08722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6E92-859A-EF96-155C-08B1CA9826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FFB146-ED64-EA65-5B9E-C4AE0CBD06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8A0332-3FB2-1BA2-3961-CFD6FEA66973}"/>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5" name="Footer Placeholder 4">
            <a:extLst>
              <a:ext uri="{FF2B5EF4-FFF2-40B4-BE49-F238E27FC236}">
                <a16:creationId xmlns:a16="http://schemas.microsoft.com/office/drawing/2014/main" id="{D3628C16-3C5A-A01D-AB71-B4FFE7ABD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8CFB7E-A145-9FA5-1181-21CF0E63B96F}"/>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24877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015E5-5567-9755-DCD7-423DD7F1B4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2B2CD-E187-9A9A-8F7F-74ABC99C1E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14952-179F-AE42-1C5E-E70F144B9876}"/>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5" name="Footer Placeholder 4">
            <a:extLst>
              <a:ext uri="{FF2B5EF4-FFF2-40B4-BE49-F238E27FC236}">
                <a16:creationId xmlns:a16="http://schemas.microsoft.com/office/drawing/2014/main" id="{DF69D9A6-FF30-B2A8-FC6D-8313DEEAB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D83D2-F4BE-9E02-E343-93E016179F70}"/>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36012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E570-3F13-8F89-D663-C7DB5154C4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B55DEA-CDBE-1DF4-ACE2-0AAF277AC7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689D53-E247-6B61-24B8-C8DE96A11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36604-96D0-9209-71B0-D91464DF46C5}"/>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6" name="Footer Placeholder 5">
            <a:extLst>
              <a:ext uri="{FF2B5EF4-FFF2-40B4-BE49-F238E27FC236}">
                <a16:creationId xmlns:a16="http://schemas.microsoft.com/office/drawing/2014/main" id="{E0BC3C09-A919-CA85-751D-50F5F951E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D100D-DB1A-DE95-610E-30C0BD26B41E}"/>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9868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A423-0230-E307-7F44-8620B2E0CF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CC4C33-7401-3AA2-B404-82D872E154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19522-D994-4C2D-C173-651C9428B6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76D978-185E-5F2D-C200-D8296E19BC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95E208-8A16-2585-9986-F09CCAE0E7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0AF7ED-81EB-E63A-77AB-F73B82D28780}"/>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8" name="Footer Placeholder 7">
            <a:extLst>
              <a:ext uri="{FF2B5EF4-FFF2-40B4-BE49-F238E27FC236}">
                <a16:creationId xmlns:a16="http://schemas.microsoft.com/office/drawing/2014/main" id="{8855F64E-E2ED-9CF7-EB85-720934B0D1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C5E345-89BF-73BE-4E35-2D65D92062CC}"/>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438963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064E-98C4-19E4-C0A0-CCC15F348A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EFF1B0-3F54-E3C4-CEB1-8BE1029B23E6}"/>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4" name="Footer Placeholder 3">
            <a:extLst>
              <a:ext uri="{FF2B5EF4-FFF2-40B4-BE49-F238E27FC236}">
                <a16:creationId xmlns:a16="http://schemas.microsoft.com/office/drawing/2014/main" id="{44C8C74A-3677-DB0A-44C7-09549DB153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05768-59B7-1DD7-97F8-0E47FFB3EE04}"/>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4232126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BA5DB-1A60-A9B9-4398-AF0A78B16284}"/>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3" name="Footer Placeholder 2">
            <a:extLst>
              <a:ext uri="{FF2B5EF4-FFF2-40B4-BE49-F238E27FC236}">
                <a16:creationId xmlns:a16="http://schemas.microsoft.com/office/drawing/2014/main" id="{E90D506E-3678-C871-7925-82785D92D8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1F6D8E-FB63-D6DB-935C-42376ABFD6AB}"/>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321858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63A1-B199-B083-1C51-11BB5B26E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564C53-04DA-0CC1-F4A6-6B2E80AA3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60CD69-640F-6328-8898-40125D551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0A757-D0C3-40C0-A16B-A3A6ABABD007}"/>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6" name="Footer Placeholder 5">
            <a:extLst>
              <a:ext uri="{FF2B5EF4-FFF2-40B4-BE49-F238E27FC236}">
                <a16:creationId xmlns:a16="http://schemas.microsoft.com/office/drawing/2014/main" id="{294BF3CE-981F-99EA-538B-B8148E1649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98B6A-F6FB-6B7C-E823-368D4801AB42}"/>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320800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9B55-06F4-E7C3-230B-F636322FE9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3DC729-DED9-330B-7B0D-04FBE53E59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92995B2-9802-559D-34B8-3B49487B3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ACDFD5-B5E2-EE5B-2A59-0155466FB061}"/>
              </a:ext>
            </a:extLst>
          </p:cNvPr>
          <p:cNvSpPr>
            <a:spLocks noGrp="1"/>
          </p:cNvSpPr>
          <p:nvPr>
            <p:ph type="dt" sz="half" idx="10"/>
          </p:nvPr>
        </p:nvSpPr>
        <p:spPr/>
        <p:txBody>
          <a:bodyPr/>
          <a:lstStyle/>
          <a:p>
            <a:fld id="{6B6116A9-1E87-4AFE-AE77-5017F5B54ABE}" type="datetimeFigureOut">
              <a:rPr lang="en-US" smtClean="0"/>
              <a:t>4/9/2024</a:t>
            </a:fld>
            <a:endParaRPr lang="en-US"/>
          </a:p>
        </p:txBody>
      </p:sp>
      <p:sp>
        <p:nvSpPr>
          <p:cNvPr id="6" name="Footer Placeholder 5">
            <a:extLst>
              <a:ext uri="{FF2B5EF4-FFF2-40B4-BE49-F238E27FC236}">
                <a16:creationId xmlns:a16="http://schemas.microsoft.com/office/drawing/2014/main" id="{E6A965F4-9BB2-5CFF-BEFC-3A83D9924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847EE8-6172-57C0-38AE-044957E95D97}"/>
              </a:ext>
            </a:extLst>
          </p:cNvPr>
          <p:cNvSpPr>
            <a:spLocks noGrp="1"/>
          </p:cNvSpPr>
          <p:nvPr>
            <p:ph type="sldNum" sz="quarter" idx="12"/>
          </p:nvPr>
        </p:nvSpPr>
        <p:spPr/>
        <p:txBody>
          <a:bodyPr/>
          <a:lstStyle/>
          <a:p>
            <a:fld id="{26D09CEA-BA5A-4FD7-B54A-16824C773DB0}" type="slidenum">
              <a:rPr lang="en-US" smtClean="0"/>
              <a:t>‹#›</a:t>
            </a:fld>
            <a:endParaRPr lang="en-US"/>
          </a:p>
        </p:txBody>
      </p:sp>
    </p:spTree>
    <p:extLst>
      <p:ext uri="{BB962C8B-B14F-4D97-AF65-F5344CB8AC3E}">
        <p14:creationId xmlns:p14="http://schemas.microsoft.com/office/powerpoint/2010/main" val="144143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B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4FF4B-C483-9DC5-2EAE-F9E0D4F4DB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CCA6B3-DD2F-8B4E-8C41-EB1C382BA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2C504-0F91-0E39-3B81-9914428E0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16A9-1E87-4AFE-AE77-5017F5B54ABE}" type="datetimeFigureOut">
              <a:rPr lang="en-US" smtClean="0"/>
              <a:t>4/9/2024</a:t>
            </a:fld>
            <a:endParaRPr lang="en-US"/>
          </a:p>
        </p:txBody>
      </p:sp>
      <p:sp>
        <p:nvSpPr>
          <p:cNvPr id="5" name="Footer Placeholder 4">
            <a:extLst>
              <a:ext uri="{FF2B5EF4-FFF2-40B4-BE49-F238E27FC236}">
                <a16:creationId xmlns:a16="http://schemas.microsoft.com/office/drawing/2014/main" id="{028DF2DD-6D4A-83AE-469A-0B06D32DFC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0DEFDA-1AA3-5873-A550-69F213B813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D09CEA-BA5A-4FD7-B54A-16824C773DB0}" type="slidenum">
              <a:rPr lang="en-US" smtClean="0"/>
              <a:t>‹#›</a:t>
            </a:fld>
            <a:endParaRPr lang="en-US"/>
          </a:p>
        </p:txBody>
      </p:sp>
    </p:spTree>
    <p:extLst>
      <p:ext uri="{BB962C8B-B14F-4D97-AF65-F5344CB8AC3E}">
        <p14:creationId xmlns:p14="http://schemas.microsoft.com/office/powerpoint/2010/main" val="266599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1.png"/><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4.svg"/><Relationship Id="rId5" Type="http://schemas.openxmlformats.org/officeDocument/2006/relationships/image" Target="../media/image11.png"/><Relationship Id="rId10" Type="http://schemas.openxmlformats.org/officeDocument/2006/relationships/image" Target="../media/image23.png"/><Relationship Id="rId4" Type="http://schemas.openxmlformats.org/officeDocument/2006/relationships/image" Target="../media/image9.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hyperlink" Target="https://horizons.hdr.undp.org/" TargetMode="External"/><Relationship Id="rId5" Type="http://schemas.openxmlformats.org/officeDocument/2006/relationships/image" Target="../media/image8.png"/><Relationship Id="rId10"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20.jp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22.svg"/><Relationship Id="rId5" Type="http://schemas.openxmlformats.org/officeDocument/2006/relationships/image" Target="../media/image7.pn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0B553BB-B0EE-8B55-9B9A-3027BE441C03}"/>
              </a:ext>
            </a:extLst>
          </p:cNvPr>
          <p:cNvGraphicFramePr>
            <a:graphicFrameLocks noGrp="1"/>
          </p:cNvGraphicFramePr>
          <p:nvPr>
            <p:extLst>
              <p:ext uri="{D42A27DB-BD31-4B8C-83A1-F6EECF244321}">
                <p14:modId xmlns:p14="http://schemas.microsoft.com/office/powerpoint/2010/main" val="3344568982"/>
              </p:ext>
            </p:extLst>
          </p:nvPr>
        </p:nvGraphicFramePr>
        <p:xfrm>
          <a:off x="429414" y="1030025"/>
          <a:ext cx="11333172" cy="5685851"/>
        </p:xfrm>
        <a:graphic>
          <a:graphicData uri="http://schemas.openxmlformats.org/drawingml/2006/table">
            <a:tbl>
              <a:tblPr firstRow="1" bandRow="1">
                <a:tableStyleId>{BDBED569-4797-4DF1-A0F4-6AAB3CD982D8}</a:tableStyleId>
              </a:tblPr>
              <a:tblGrid>
                <a:gridCol w="5666586">
                  <a:extLst>
                    <a:ext uri="{9D8B030D-6E8A-4147-A177-3AD203B41FA5}">
                      <a16:colId xmlns:a16="http://schemas.microsoft.com/office/drawing/2014/main" val="2410682324"/>
                    </a:ext>
                  </a:extLst>
                </a:gridCol>
                <a:gridCol w="5666586">
                  <a:extLst>
                    <a:ext uri="{9D8B030D-6E8A-4147-A177-3AD203B41FA5}">
                      <a16:colId xmlns:a16="http://schemas.microsoft.com/office/drawing/2014/main" val="2604324137"/>
                    </a:ext>
                  </a:extLst>
                </a:gridCol>
              </a:tblGrid>
              <a:tr h="343316">
                <a:tc gridSpan="2">
                  <a:txBody>
                    <a:bodyPr/>
                    <a:lstStyle/>
                    <a:p>
                      <a:r>
                        <a:rPr lang="en-US" sz="1400" dirty="0"/>
                        <a:t>Introduction to Climate Change in Cayman Mini Unit</a:t>
                      </a:r>
                    </a:p>
                  </a:txBody>
                  <a:tcPr/>
                </a:tc>
                <a:tc hMerge="1">
                  <a:txBody>
                    <a:bodyPr/>
                    <a:lstStyle/>
                    <a:p>
                      <a:endParaRPr lang="en-US" dirty="0"/>
                    </a:p>
                  </a:txBody>
                  <a:tcPr/>
                </a:tc>
                <a:extLst>
                  <a:ext uri="{0D108BD9-81ED-4DB2-BD59-A6C34878D82A}">
                    <a16:rowId xmlns:a16="http://schemas.microsoft.com/office/drawing/2014/main" val="464068839"/>
                  </a:ext>
                </a:extLst>
              </a:tr>
              <a:tr h="346031">
                <a:tc gridSpan="2">
                  <a:txBody>
                    <a:bodyPr/>
                    <a:lstStyle/>
                    <a:p>
                      <a:r>
                        <a:rPr lang="en-US" sz="1400" b="1" dirty="0"/>
                        <a:t>Lesson 4 | How is climate change putting Cayman at risk now?</a:t>
                      </a:r>
                    </a:p>
                  </a:txBody>
                  <a:tcPr/>
                </a:tc>
                <a:tc hMerge="1">
                  <a:txBody>
                    <a:bodyPr/>
                    <a:lstStyle/>
                    <a:p>
                      <a:endParaRPr lang="en-US" dirty="0"/>
                    </a:p>
                  </a:txBody>
                  <a:tcPr/>
                </a:tc>
                <a:extLst>
                  <a:ext uri="{0D108BD9-81ED-4DB2-BD59-A6C34878D82A}">
                    <a16:rowId xmlns:a16="http://schemas.microsoft.com/office/drawing/2014/main" val="2012842887"/>
                  </a:ext>
                </a:extLst>
              </a:tr>
              <a:tr h="1959049">
                <a:tc>
                  <a:txBody>
                    <a:bodyPr/>
                    <a:lstStyle/>
                    <a:p>
                      <a:r>
                        <a:rPr lang="en-US" sz="1400" b="1" u="sng" dirty="0"/>
                        <a:t>Objective: </a:t>
                      </a:r>
                    </a:p>
                    <a:p>
                      <a:endParaRPr lang="en-US" sz="1400" b="1" u="sng" dirty="0"/>
                    </a:p>
                    <a:p>
                      <a:r>
                        <a:rPr lang="en-US" sz="1400" b="0" u="none" dirty="0"/>
                        <a:t>Students will look at the ways in which climate change is impacting humans and the environment globally. </a:t>
                      </a:r>
                    </a:p>
                    <a:p>
                      <a:endParaRPr lang="en-US" sz="1400"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Students will explore and understand the present-day effects of climate change on the Cayman Islands, focusing on sea level rise, extreme weather events, and ecosystem distribution. </a:t>
                      </a:r>
                    </a:p>
                    <a:p>
                      <a:endParaRPr lang="en-US" sz="1400" b="1" u="sng" dirty="0"/>
                    </a:p>
                  </a:txBody>
                  <a:tcPr/>
                </a:tc>
                <a:tc>
                  <a:txBody>
                    <a:bodyPr/>
                    <a:lstStyle/>
                    <a:p>
                      <a:r>
                        <a:rPr lang="en-US" sz="1400" b="1" u="sng" dirty="0"/>
                        <a:t>Criteria</a:t>
                      </a:r>
                      <a:r>
                        <a:rPr lang="en-US" sz="1400" b="1" dirty="0"/>
                        <a:t>:</a:t>
                      </a:r>
                    </a:p>
                    <a:p>
                      <a:endParaRPr lang="en-US" sz="1400" b="1" dirty="0"/>
                    </a:p>
                    <a:p>
                      <a:r>
                        <a:rPr lang="en-US" sz="1400" b="0" dirty="0"/>
                        <a:t>This lesson should help students understand some of the ways climate change threatens life here in the Cayman Islands, both for humans and the environments we depend on. </a:t>
                      </a:r>
                    </a:p>
                    <a:p>
                      <a:r>
                        <a:rPr lang="en-US" sz="1400" b="0" dirty="0"/>
                        <a:t>They will learn about the different ecosystems we have here in the Cayman Islands and about the sea level rise predictions that could impact their futures here. </a:t>
                      </a:r>
                    </a:p>
                  </a:txBody>
                  <a:tcPr/>
                </a:tc>
                <a:extLst>
                  <a:ext uri="{0D108BD9-81ED-4DB2-BD59-A6C34878D82A}">
                    <a16:rowId xmlns:a16="http://schemas.microsoft.com/office/drawing/2014/main" val="2230592767"/>
                  </a:ext>
                </a:extLst>
              </a:tr>
              <a:tr h="1543493">
                <a:tc gridSpan="2">
                  <a:txBody>
                    <a:bodyPr/>
                    <a:lstStyle/>
                    <a:p>
                      <a:r>
                        <a:rPr lang="en-US" sz="1400" b="1" u="sng" dirty="0"/>
                        <a:t>Process</a:t>
                      </a:r>
                      <a:r>
                        <a:rPr lang="en-US" sz="1400" b="1" dirty="0"/>
                        <a:t>:</a:t>
                      </a:r>
                    </a:p>
                    <a:p>
                      <a:r>
                        <a:rPr lang="en-US" sz="1400" b="1" dirty="0"/>
                        <a:t>Introduction</a:t>
                      </a:r>
                      <a:r>
                        <a:rPr lang="en-US" sz="1400" b="0" dirty="0"/>
                        <a:t> – Students will start by learning about climate change’s global impacts. Then the class will be broken into 3 groups (or 6 depending on size). </a:t>
                      </a:r>
                      <a:r>
                        <a:rPr lang="en-US" sz="1400" b="1" dirty="0"/>
                        <a:t>Sea Level Rise Activity </a:t>
                      </a:r>
                      <a:r>
                        <a:rPr lang="en-US" sz="1400" b="0" dirty="0"/>
                        <a:t>– Students will create a map showing areas at risk of sea level rise using supplied resources. </a:t>
                      </a:r>
                    </a:p>
                    <a:p>
                      <a:r>
                        <a:rPr lang="en-US" sz="1400" b="1" dirty="0"/>
                        <a:t>Extreme Weather Patterns Activity </a:t>
                      </a:r>
                      <a:r>
                        <a:rPr lang="en-US" sz="1400" b="0" dirty="0"/>
                        <a:t>– Students will create a hurricane warning poster for the public using supplied resources. </a:t>
                      </a:r>
                    </a:p>
                    <a:p>
                      <a:r>
                        <a:rPr lang="en-US" sz="1400" b="1" dirty="0"/>
                        <a:t>Ecosystem Disruption Activity </a:t>
                      </a:r>
                      <a:r>
                        <a:rPr lang="en-US" sz="1400" b="0" dirty="0"/>
                        <a:t>– Students will create a map of ecosystems at risk using supplied resources.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Gallery Walk and </a:t>
                      </a:r>
                      <a:r>
                        <a:rPr lang="en-US" sz="1400" b="1" kern="1200" dirty="0">
                          <a:solidFill>
                            <a:schemeClr val="tx1"/>
                          </a:solidFill>
                          <a:latin typeface="+mn-lt"/>
                          <a:ea typeface="+mn-ea"/>
                          <a:cs typeface="+mn-cs"/>
                        </a:rPr>
                        <a:t>Discussion </a:t>
                      </a:r>
                      <a:r>
                        <a:rPr lang="en-US" sz="1400" b="0" kern="1200" dirty="0">
                          <a:solidFill>
                            <a:schemeClr val="tx1"/>
                          </a:solidFill>
                          <a:latin typeface="+mn-lt"/>
                          <a:ea typeface="+mn-ea"/>
                          <a:cs typeface="+mn-cs"/>
                        </a:rPr>
                        <a:t>- Conclude with either group presentations or a student gallery walk, followed by a brief class discussion about what they have learned and how these things matter to Cayman.</a:t>
                      </a:r>
                    </a:p>
                  </a:txBody>
                  <a:tcPr/>
                </a:tc>
                <a:tc hMerge="1">
                  <a:txBody>
                    <a:bodyPr/>
                    <a:lstStyle/>
                    <a:p>
                      <a:endParaRPr lang="en-US" dirty="0"/>
                    </a:p>
                  </a:txBody>
                  <a:tcPr/>
                </a:tc>
                <a:extLst>
                  <a:ext uri="{0D108BD9-81ED-4DB2-BD59-A6C34878D82A}">
                    <a16:rowId xmlns:a16="http://schemas.microsoft.com/office/drawing/2014/main" val="3751806574"/>
                  </a:ext>
                </a:extLst>
              </a:tr>
              <a:tr h="1399864">
                <a:tc>
                  <a:txBody>
                    <a:bodyPr/>
                    <a:lstStyle/>
                    <a:p>
                      <a:r>
                        <a:rPr lang="en-US" sz="1400" b="1" u="sng" dirty="0"/>
                        <a:t>Resources</a:t>
                      </a:r>
                      <a:r>
                        <a:rPr lang="en-US" sz="1400" dirty="0"/>
                        <a:t>:</a:t>
                      </a:r>
                    </a:p>
                    <a:p>
                      <a:pPr marL="285750" indent="-285750">
                        <a:buFont typeface="Wingdings" panose="05000000000000000000" pitchFamily="2" charset="2"/>
                        <a:buChar char="q"/>
                      </a:pPr>
                      <a:r>
                        <a:rPr lang="en-US" sz="1400" dirty="0"/>
                        <a:t>Lesson Plan </a:t>
                      </a:r>
                    </a:p>
                    <a:p>
                      <a:pPr marL="285750" indent="-285750">
                        <a:buFont typeface="Wingdings" panose="05000000000000000000" pitchFamily="2" charset="2"/>
                        <a:buChar char="q"/>
                      </a:pPr>
                      <a:r>
                        <a:rPr lang="en-US" sz="1400" dirty="0"/>
                        <a:t>Sea Level Rise, Extreme Weather, Ecosystem Disruption Activity Handouts</a:t>
                      </a:r>
                    </a:p>
                    <a:p>
                      <a:pPr marL="285750" indent="-285750">
                        <a:buFont typeface="Wingdings" panose="05000000000000000000" pitchFamily="2" charset="2"/>
                        <a:buChar char="q"/>
                      </a:pPr>
                      <a:r>
                        <a:rPr lang="en-US" sz="1400" dirty="0"/>
                        <a:t>PowerPoint </a:t>
                      </a:r>
                    </a:p>
                    <a:p>
                      <a:pPr marL="285750" indent="-285750">
                        <a:buFont typeface="Wingdings" panose="05000000000000000000" pitchFamily="2" charset="2"/>
                        <a:buChar char="q"/>
                      </a:pPr>
                      <a:r>
                        <a:rPr lang="en-US" sz="1400" dirty="0"/>
                        <a:t>Markers, scissors, glue, poster boards, pens, pencils </a:t>
                      </a:r>
                    </a:p>
                  </a:txBody>
                  <a:tcPr/>
                </a:tc>
                <a:tc>
                  <a:txBody>
                    <a:bodyPr/>
                    <a:lstStyle/>
                    <a:p>
                      <a:r>
                        <a:rPr lang="en-US" sz="1400" b="1" u="sng" dirty="0"/>
                        <a:t>Notes</a:t>
                      </a:r>
                      <a:r>
                        <a:rPr lang="en-US" sz="1400" dirty="0"/>
                        <a:t>:</a:t>
                      </a:r>
                    </a:p>
                    <a:p>
                      <a:br>
                        <a:rPr lang="en-US" sz="1400" dirty="0"/>
                      </a:br>
                      <a:r>
                        <a:rPr lang="en-US" sz="1400" dirty="0"/>
                        <a:t>Teachers should print out overview of slide show, including the notes for each slide. This will help the lesson flow.</a:t>
                      </a:r>
                    </a:p>
                    <a:p>
                      <a:r>
                        <a:rPr lang="en-US" sz="1400" dirty="0"/>
                        <a:t>The lesson plan can be used in conjunction with the slide show, or the slide show could be used as the plan itself</a:t>
                      </a:r>
                    </a:p>
                  </a:txBody>
                  <a:tcPr/>
                </a:tc>
                <a:extLst>
                  <a:ext uri="{0D108BD9-81ED-4DB2-BD59-A6C34878D82A}">
                    <a16:rowId xmlns:a16="http://schemas.microsoft.com/office/drawing/2014/main" val="104078183"/>
                  </a:ext>
                </a:extLst>
              </a:tr>
            </a:tbl>
          </a:graphicData>
        </a:graphic>
      </p:graphicFrame>
      <p:pic>
        <p:nvPicPr>
          <p:cNvPr id="7" name="Picture 6" descr="A logo of a building&#10;&#10;Description automatically generated">
            <a:extLst>
              <a:ext uri="{FF2B5EF4-FFF2-40B4-BE49-F238E27FC236}">
                <a16:creationId xmlns:a16="http://schemas.microsoft.com/office/drawing/2014/main" id="{5F876184-8C2D-FE33-A487-66763B685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901" y="142124"/>
            <a:ext cx="837760" cy="837760"/>
          </a:xfrm>
          <a:prstGeom prst="rect">
            <a:avLst/>
          </a:prstGeom>
        </p:spPr>
      </p:pic>
      <p:pic>
        <p:nvPicPr>
          <p:cNvPr id="3" name="Picture 2">
            <a:extLst>
              <a:ext uri="{FF2B5EF4-FFF2-40B4-BE49-F238E27FC236}">
                <a16:creationId xmlns:a16="http://schemas.microsoft.com/office/drawing/2014/main" id="{7326C8C8-D099-F13D-47C8-257F5360A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0379" y="203829"/>
            <a:ext cx="7619720" cy="714349"/>
          </a:xfrm>
          <a:prstGeom prst="rect">
            <a:avLst/>
          </a:prstGeom>
        </p:spPr>
      </p:pic>
      <p:pic>
        <p:nvPicPr>
          <p:cNvPr id="5" name="Picture 4" descr="A black and white logo&#10;&#10;Description automatically generated">
            <a:extLst>
              <a:ext uri="{FF2B5EF4-FFF2-40B4-BE49-F238E27FC236}">
                <a16:creationId xmlns:a16="http://schemas.microsoft.com/office/drawing/2014/main" id="{CE304FC3-9192-46FA-70C9-8A055C5E32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4454" y="244892"/>
            <a:ext cx="1685925" cy="632222"/>
          </a:xfrm>
          <a:prstGeom prst="rect">
            <a:avLst/>
          </a:prstGeom>
        </p:spPr>
      </p:pic>
    </p:spTree>
    <p:extLst>
      <p:ext uri="{BB962C8B-B14F-4D97-AF65-F5344CB8AC3E}">
        <p14:creationId xmlns:p14="http://schemas.microsoft.com/office/powerpoint/2010/main" val="311461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342008" y="3335321"/>
            <a:ext cx="5507982"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Sea Level Rise Activity </a:t>
            </a:r>
            <a:endParaRPr lang="en-US" sz="4800" b="1" dirty="0">
              <a:solidFill>
                <a:srgbClr val="002060"/>
              </a:solidFill>
              <a:latin typeface="Californian FB" panose="0207040306080B030204" pitchFamily="18" charset="0"/>
            </a:endParaRP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1358" y="6336756"/>
            <a:ext cx="451464" cy="451464"/>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819" y="623710"/>
            <a:ext cx="6736361" cy="6736361"/>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2377807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861379" y="1600033"/>
            <a:ext cx="10469242" cy="4031873"/>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Sea Level Rise Activity: </a:t>
            </a:r>
          </a:p>
          <a:p>
            <a:pPr algn="ctr"/>
            <a:endParaRPr lang="en-US" sz="4800" b="1" dirty="0">
              <a:solidFill>
                <a:srgbClr val="002060"/>
              </a:solidFill>
              <a:latin typeface="Californian FB" panose="0207040306080B030204" pitchFamily="18" charset="0"/>
            </a:endParaRPr>
          </a:p>
          <a:p>
            <a:pPr marL="685800" indent="-685800">
              <a:buFont typeface="Arial" panose="020B0604020202020204" pitchFamily="34" charset="0"/>
              <a:buChar char="•"/>
            </a:pPr>
            <a:r>
              <a:rPr lang="en-US" sz="3200" dirty="0">
                <a:solidFill>
                  <a:srgbClr val="002060"/>
                </a:solidFill>
                <a:latin typeface="Californian FB" panose="0207040306080B030204" pitchFamily="18" charset="0"/>
              </a:rPr>
              <a:t>Using your activity worksheet and resources, you will create an </a:t>
            </a:r>
            <a:r>
              <a:rPr lang="en-US" sz="3200" dirty="0">
                <a:solidFill>
                  <a:srgbClr val="FF0000"/>
                </a:solidFill>
                <a:latin typeface="Californian FB" panose="0207040306080B030204" pitchFamily="18" charset="0"/>
              </a:rPr>
              <a:t>‘Areas at Risk of Sea Level Rise’</a:t>
            </a:r>
            <a:r>
              <a:rPr lang="en-US" sz="3200" dirty="0">
                <a:solidFill>
                  <a:srgbClr val="002060"/>
                </a:solidFill>
                <a:latin typeface="Californian FB" panose="0207040306080B030204" pitchFamily="18" charset="0"/>
              </a:rPr>
              <a:t> map of Cayman</a:t>
            </a:r>
          </a:p>
          <a:p>
            <a:endParaRPr lang="en-US" sz="3200" dirty="0">
              <a:solidFill>
                <a:srgbClr val="002060"/>
              </a:solidFill>
              <a:latin typeface="Californian FB" panose="0207040306080B030204" pitchFamily="18" charset="0"/>
            </a:endParaRPr>
          </a:p>
          <a:p>
            <a:pPr marL="685800" indent="-685800">
              <a:buFont typeface="Arial" panose="020B0604020202020204" pitchFamily="34" charset="0"/>
              <a:buChar char="•"/>
            </a:pPr>
            <a:r>
              <a:rPr lang="en-US" sz="3200" dirty="0">
                <a:solidFill>
                  <a:srgbClr val="002060"/>
                </a:solidFill>
                <a:latin typeface="Californian FB" panose="0207040306080B030204" pitchFamily="18" charset="0"/>
              </a:rPr>
              <a:t>The map should highlight areas of risk, provide relevant facts and population areas at risk!</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1358" y="6336756"/>
            <a:ext cx="451464" cy="451464"/>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6506" y="-1409700"/>
            <a:ext cx="3473871" cy="3473871"/>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1431026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2974713" y="3141794"/>
            <a:ext cx="5635888" cy="1569660"/>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Extreme Weather Pattern Activity</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726" y="552450"/>
            <a:ext cx="6748348" cy="6748348"/>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357" y="6336756"/>
            <a:ext cx="451464" cy="451464"/>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887794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01100" y="987296"/>
            <a:ext cx="11271775" cy="5016758"/>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Extreme Weather Pattern Activity</a:t>
            </a:r>
          </a:p>
          <a:p>
            <a:pPr algn="ctr"/>
            <a:endParaRPr lang="en-US" sz="4800" b="1" dirty="0">
              <a:solidFill>
                <a:srgbClr val="002060"/>
              </a:solidFill>
              <a:latin typeface="Californian FB" panose="0207040306080B030204" pitchFamily="18" charset="0"/>
            </a:endParaRPr>
          </a:p>
          <a:p>
            <a:pPr marL="685800" indent="-685800">
              <a:buFont typeface="Arial" panose="020B0604020202020204" pitchFamily="34" charset="0"/>
              <a:buChar char="•"/>
            </a:pPr>
            <a:r>
              <a:rPr lang="en-US" sz="3200" dirty="0">
                <a:solidFill>
                  <a:srgbClr val="002060"/>
                </a:solidFill>
                <a:latin typeface="Californian FB" panose="0207040306080B030204" pitchFamily="18" charset="0"/>
              </a:rPr>
              <a:t>Using your activity worksheet and resources, you will create a </a:t>
            </a:r>
            <a:r>
              <a:rPr lang="en-US" sz="3200" dirty="0">
                <a:solidFill>
                  <a:srgbClr val="FF0000"/>
                </a:solidFill>
                <a:latin typeface="Californian FB" panose="0207040306080B030204" pitchFamily="18" charset="0"/>
              </a:rPr>
              <a:t>warning poster about hurricanes and climate change </a:t>
            </a:r>
            <a:r>
              <a:rPr lang="en-US" sz="3200" dirty="0">
                <a:solidFill>
                  <a:srgbClr val="002060"/>
                </a:solidFill>
                <a:latin typeface="Californian FB" panose="0207040306080B030204" pitchFamily="18" charset="0"/>
              </a:rPr>
              <a:t>for the public</a:t>
            </a:r>
          </a:p>
          <a:p>
            <a:endParaRPr lang="en-US" sz="3200" dirty="0">
              <a:solidFill>
                <a:srgbClr val="002060"/>
              </a:solidFill>
              <a:latin typeface="Californian FB" panose="0207040306080B030204" pitchFamily="18" charset="0"/>
            </a:endParaRPr>
          </a:p>
          <a:p>
            <a:pPr marL="685800" indent="-685800">
              <a:buFont typeface="Arial" panose="020B0604020202020204" pitchFamily="34" charset="0"/>
              <a:buChar char="•"/>
            </a:pPr>
            <a:r>
              <a:rPr lang="en-US" sz="3200" dirty="0">
                <a:solidFill>
                  <a:srgbClr val="002060"/>
                </a:solidFill>
                <a:latin typeface="Californian FB" panose="0207040306080B030204" pitchFamily="18" charset="0"/>
              </a:rPr>
              <a:t>The poster should show where and how hurricanes are created, the routes of hurricanes over the years and how climate change is going to impact hurricane activity.</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8225" y="-1088127"/>
            <a:ext cx="3164577" cy="3164577"/>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357" y="6336756"/>
            <a:ext cx="451464" cy="451464"/>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168548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115" y="282346"/>
            <a:ext cx="7223354" cy="7223354"/>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440450" y="2739861"/>
            <a:ext cx="5277089" cy="2308324"/>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Ecosystem Disruption </a:t>
            </a:r>
          </a:p>
          <a:p>
            <a:pPr algn="ctr"/>
            <a:r>
              <a:rPr lang="en-US" sz="4800" dirty="0">
                <a:solidFill>
                  <a:srgbClr val="002060"/>
                </a:solidFill>
                <a:latin typeface="Californian FB" panose="0207040306080B030204" pitchFamily="18" charset="0"/>
              </a:rPr>
              <a:t>Activity</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9524" y="6336756"/>
            <a:ext cx="451465" cy="451465"/>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357" y="6336756"/>
            <a:ext cx="451464" cy="451464"/>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60761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01100" y="987296"/>
            <a:ext cx="11271775" cy="5016758"/>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Ecosystem Disruption Activity</a:t>
            </a:r>
          </a:p>
          <a:p>
            <a:pPr algn="ctr"/>
            <a:endParaRPr lang="en-US" sz="4800" b="1" dirty="0">
              <a:solidFill>
                <a:srgbClr val="002060"/>
              </a:solidFill>
              <a:latin typeface="Californian FB" panose="0207040306080B030204" pitchFamily="18" charset="0"/>
            </a:endParaRPr>
          </a:p>
          <a:p>
            <a:pPr marL="685800" indent="-685800">
              <a:buFont typeface="Arial" panose="020B0604020202020204" pitchFamily="34" charset="0"/>
              <a:buChar char="•"/>
            </a:pPr>
            <a:r>
              <a:rPr lang="en-US" sz="3200" dirty="0">
                <a:solidFill>
                  <a:srgbClr val="002060"/>
                </a:solidFill>
                <a:latin typeface="Californian FB" panose="0207040306080B030204" pitchFamily="18" charset="0"/>
              </a:rPr>
              <a:t>Using your activity worksheet and resources, you will create a </a:t>
            </a:r>
            <a:r>
              <a:rPr lang="en-US" sz="3200" dirty="0">
                <a:solidFill>
                  <a:srgbClr val="FF0000"/>
                </a:solidFill>
                <a:latin typeface="Californian FB" panose="0207040306080B030204" pitchFamily="18" charset="0"/>
              </a:rPr>
              <a:t>‘Ecosystems at Risk’ </a:t>
            </a:r>
            <a:r>
              <a:rPr lang="en-US" sz="3200" dirty="0">
                <a:solidFill>
                  <a:srgbClr val="002060"/>
                </a:solidFill>
                <a:latin typeface="Californian FB" panose="0207040306080B030204" pitchFamily="18" charset="0"/>
              </a:rPr>
              <a:t>map</a:t>
            </a:r>
          </a:p>
          <a:p>
            <a:endParaRPr lang="en-US" sz="3200" dirty="0">
              <a:solidFill>
                <a:srgbClr val="002060"/>
              </a:solidFill>
              <a:latin typeface="Californian FB" panose="0207040306080B030204" pitchFamily="18" charset="0"/>
            </a:endParaRPr>
          </a:p>
          <a:p>
            <a:pPr marL="685800" indent="-685800">
              <a:buFont typeface="Arial" panose="020B0604020202020204" pitchFamily="34" charset="0"/>
              <a:buChar char="•"/>
            </a:pPr>
            <a:r>
              <a:rPr lang="en-US" sz="3200" dirty="0">
                <a:solidFill>
                  <a:srgbClr val="002060"/>
                </a:solidFill>
                <a:latin typeface="Californian FB" panose="0207040306080B030204" pitchFamily="18" charset="0"/>
              </a:rPr>
              <a:t>The poster should show the extent of habitats in the Cayman islands, include information on these areas and your own ideas about the importance of these places and what we can do to save and protect them. </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9808" y="-1651041"/>
            <a:ext cx="4041816" cy="4041816"/>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9524" y="6336756"/>
            <a:ext cx="451465" cy="451465"/>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357" y="6336756"/>
            <a:ext cx="451464" cy="451464"/>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3519660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508" y="638563"/>
            <a:ext cx="6633493" cy="6633493"/>
          </a:xfrm>
          <a:prstGeom prst="rect">
            <a:avLst/>
          </a:prstGeom>
        </p:spPr>
      </p:pic>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425593" y="3539810"/>
            <a:ext cx="5037321" cy="830997"/>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Conclusion</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39880" y="6336756"/>
            <a:ext cx="451464" cy="451464"/>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9524" y="6336756"/>
            <a:ext cx="451465" cy="451465"/>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357" y="6336756"/>
            <a:ext cx="451464" cy="451464"/>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39201429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397" y="-1542268"/>
            <a:ext cx="3870847" cy="3870847"/>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2223600" y="3006810"/>
            <a:ext cx="7710789" cy="830997"/>
          </a:xfrm>
          <a:prstGeom prst="rect">
            <a:avLst/>
          </a:prstGeom>
          <a:noFill/>
        </p:spPr>
        <p:txBody>
          <a:bodyPr wrap="square" rtlCol="0">
            <a:spAutoFit/>
          </a:bodyPr>
          <a:lstStyle/>
          <a:p>
            <a:pPr algn="ctr"/>
            <a:r>
              <a:rPr lang="en-US" sz="4800" dirty="0">
                <a:solidFill>
                  <a:srgbClr val="002060"/>
                </a:solidFill>
                <a:latin typeface="Californian FB" panose="0207040306080B030204" pitchFamily="18" charset="0"/>
              </a:rPr>
              <a:t>Gallery Walk &amp; Discussion</a:t>
            </a: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8060" y="6336756"/>
            <a:ext cx="451464" cy="451464"/>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39880" y="6336756"/>
            <a:ext cx="451464" cy="451464"/>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99524" y="6336756"/>
            <a:ext cx="451465" cy="451465"/>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01357" y="6336756"/>
            <a:ext cx="451464" cy="451464"/>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pic>
        <p:nvPicPr>
          <p:cNvPr id="4" name="Graphic 3" descr="Meeting outline">
            <a:extLst>
              <a:ext uri="{FF2B5EF4-FFF2-40B4-BE49-F238E27FC236}">
                <a16:creationId xmlns:a16="http://schemas.microsoft.com/office/drawing/2014/main" id="{4687DCED-0E49-9256-C141-241358863BE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14494" y="3772967"/>
            <a:ext cx="914400" cy="914400"/>
          </a:xfrm>
          <a:prstGeom prst="rect">
            <a:avLst/>
          </a:prstGeom>
        </p:spPr>
      </p:pic>
    </p:spTree>
    <p:extLst>
      <p:ext uri="{BB962C8B-B14F-4D97-AF65-F5344CB8AC3E}">
        <p14:creationId xmlns:p14="http://schemas.microsoft.com/office/powerpoint/2010/main" val="3190235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90284EA-75E3-5A81-9A2E-76122E53BB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190" y="3338525"/>
            <a:ext cx="7619720" cy="714349"/>
          </a:xfrm>
          <a:prstGeom prst="rect">
            <a:avLst/>
          </a:prstGeom>
        </p:spPr>
      </p:pic>
      <p:pic>
        <p:nvPicPr>
          <p:cNvPr id="5" name="Picture 4" descr="A black and white logo&#10;&#10;Description automatically generated">
            <a:extLst>
              <a:ext uri="{FF2B5EF4-FFF2-40B4-BE49-F238E27FC236}">
                <a16:creationId xmlns:a16="http://schemas.microsoft.com/office/drawing/2014/main" id="{E18FC54F-CEEF-86CF-A87E-9A3313D1D4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4924" y="3258144"/>
            <a:ext cx="2333625" cy="875109"/>
          </a:xfrm>
          <a:prstGeom prst="rect">
            <a:avLst/>
          </a:prstGeom>
        </p:spPr>
      </p:pic>
    </p:spTree>
    <p:extLst>
      <p:ext uri="{BB962C8B-B14F-4D97-AF65-F5344CB8AC3E}">
        <p14:creationId xmlns:p14="http://schemas.microsoft.com/office/powerpoint/2010/main" val="2273398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1CED-469B-E878-EC88-143B0BF1E12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3581934-4126-3C3F-E37E-E30C013C508B}"/>
              </a:ext>
            </a:extLst>
          </p:cNvPr>
          <p:cNvSpPr>
            <a:spLocks noGrp="1"/>
          </p:cNvSpPr>
          <p:nvPr>
            <p:ph type="subTitle" idx="1"/>
          </p:nvPr>
        </p:nvSpPr>
        <p:spPr/>
        <p:txBody>
          <a:bodyPr/>
          <a:lstStyle/>
          <a:p>
            <a:endParaRPr lang="en-US"/>
          </a:p>
        </p:txBody>
      </p:sp>
      <p:pic>
        <p:nvPicPr>
          <p:cNvPr id="5" name="Picture 4" descr="A collage of images of a sea and a city&#10;&#10;Description automatically generated">
            <a:extLst>
              <a:ext uri="{FF2B5EF4-FFF2-40B4-BE49-F238E27FC236}">
                <a16:creationId xmlns:a16="http://schemas.microsoft.com/office/drawing/2014/main" id="{11129955-E8B0-55BF-8824-CD61745B6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17167" cy="6858000"/>
          </a:xfrm>
          <a:prstGeom prst="rect">
            <a:avLst/>
          </a:prstGeom>
        </p:spPr>
      </p:pic>
      <p:sp>
        <p:nvSpPr>
          <p:cNvPr id="4" name="TextBox 3">
            <a:extLst>
              <a:ext uri="{FF2B5EF4-FFF2-40B4-BE49-F238E27FC236}">
                <a16:creationId xmlns:a16="http://schemas.microsoft.com/office/drawing/2014/main" id="{5D208D38-42A9-DC81-9F1F-1C67194E07F9}"/>
              </a:ext>
            </a:extLst>
          </p:cNvPr>
          <p:cNvSpPr txBox="1"/>
          <p:nvPr/>
        </p:nvSpPr>
        <p:spPr>
          <a:xfrm>
            <a:off x="1085847" y="2105818"/>
            <a:ext cx="3952875" cy="830997"/>
          </a:xfrm>
          <a:prstGeom prst="rect">
            <a:avLst/>
          </a:prstGeom>
          <a:noFill/>
        </p:spPr>
        <p:txBody>
          <a:bodyPr wrap="square" rtlCol="0">
            <a:spAutoFit/>
          </a:bodyPr>
          <a:lstStyle/>
          <a:p>
            <a:pPr algn="ctr"/>
            <a:r>
              <a:rPr lang="en-US" sz="2400" i="1" dirty="0">
                <a:solidFill>
                  <a:srgbClr val="002060"/>
                </a:solidFill>
                <a:latin typeface="Californian FB" panose="0207040306080B030204" pitchFamily="18" charset="0"/>
              </a:rPr>
              <a:t>Introduction to Climate Change in Cayman (Mini Unit): Lesson 4</a:t>
            </a:r>
          </a:p>
        </p:txBody>
      </p:sp>
      <p:sp>
        <p:nvSpPr>
          <p:cNvPr id="6" name="TextBox 5">
            <a:extLst>
              <a:ext uri="{FF2B5EF4-FFF2-40B4-BE49-F238E27FC236}">
                <a16:creationId xmlns:a16="http://schemas.microsoft.com/office/drawing/2014/main" id="{99A98346-3AB4-DB03-94BD-EACEEFC2BC03}"/>
              </a:ext>
            </a:extLst>
          </p:cNvPr>
          <p:cNvSpPr txBox="1"/>
          <p:nvPr/>
        </p:nvSpPr>
        <p:spPr>
          <a:xfrm>
            <a:off x="694131" y="3028890"/>
            <a:ext cx="4736309" cy="800219"/>
          </a:xfrm>
          <a:prstGeom prst="rect">
            <a:avLst/>
          </a:prstGeom>
          <a:noFill/>
        </p:spPr>
        <p:txBody>
          <a:bodyPr wrap="square" rtlCol="0">
            <a:spAutoFit/>
          </a:bodyPr>
          <a:lstStyle/>
          <a:p>
            <a:pPr algn="ctr"/>
            <a:r>
              <a:rPr lang="en-US" sz="2300" b="1" dirty="0">
                <a:solidFill>
                  <a:srgbClr val="002060"/>
                </a:solidFill>
                <a:latin typeface="Californian FB" panose="0207040306080B030204" pitchFamily="18" charset="0"/>
              </a:rPr>
              <a:t>How is Climate Change putting Cayman at risk now?</a:t>
            </a:r>
          </a:p>
        </p:txBody>
      </p:sp>
      <p:pic>
        <p:nvPicPr>
          <p:cNvPr id="8" name="Picture 7">
            <a:extLst>
              <a:ext uri="{FF2B5EF4-FFF2-40B4-BE49-F238E27FC236}">
                <a16:creationId xmlns:a16="http://schemas.microsoft.com/office/drawing/2014/main" id="{90B5B91E-EFFB-B3FC-FEF6-A6AFD26D7B85}"/>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25168" y="6324909"/>
            <a:ext cx="12217167" cy="533090"/>
          </a:xfrm>
          <a:prstGeom prst="rect">
            <a:avLst/>
          </a:prstGeom>
        </p:spPr>
      </p:pic>
    </p:spTree>
    <p:extLst>
      <p:ext uri="{BB962C8B-B14F-4D97-AF65-F5344CB8AC3E}">
        <p14:creationId xmlns:p14="http://schemas.microsoft.com/office/powerpoint/2010/main" val="315496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5" name="Picture 4" descr="A green hexagon on a black background&#10;&#10;Description automatically generated">
            <a:extLst>
              <a:ext uri="{FF2B5EF4-FFF2-40B4-BE49-F238E27FC236}">
                <a16:creationId xmlns:a16="http://schemas.microsoft.com/office/drawing/2014/main" id="{FE79BABD-3F13-E418-E9FA-492C4D4D7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8698" y="3587137"/>
            <a:ext cx="3133800" cy="3133800"/>
          </a:xfrm>
          <a:prstGeom prst="rect">
            <a:avLst/>
          </a:prstGeom>
        </p:spPr>
      </p:pic>
      <p:pic>
        <p:nvPicPr>
          <p:cNvPr id="7" name="Picture 6" descr="A blue hexagon on a black background&#10;&#10;Description automatically generated">
            <a:extLst>
              <a:ext uri="{FF2B5EF4-FFF2-40B4-BE49-F238E27FC236}">
                <a16:creationId xmlns:a16="http://schemas.microsoft.com/office/drawing/2014/main" id="{32B5030D-CCA1-0940-0B5A-96E295D8D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1733" y="3587137"/>
            <a:ext cx="3133800" cy="3133800"/>
          </a:xfrm>
          <a:prstGeom prst="rect">
            <a:avLst/>
          </a:prstGeom>
        </p:spPr>
      </p:pic>
      <p:pic>
        <p:nvPicPr>
          <p:cNvPr id="10" name="Picture 9" descr="A green hexagon on a black background&#10;&#10;Description automatically generated">
            <a:extLst>
              <a:ext uri="{FF2B5EF4-FFF2-40B4-BE49-F238E27FC236}">
                <a16:creationId xmlns:a16="http://schemas.microsoft.com/office/drawing/2014/main" id="{0DDC8ACB-D976-2F3F-69E4-162DF12BA3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9358" y="3587137"/>
            <a:ext cx="3133800" cy="3133800"/>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4D8E65E2-2A19-9160-586F-87B460C06C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9806" y="1095916"/>
            <a:ext cx="3133800" cy="3133800"/>
          </a:xfrm>
          <a:prstGeom prst="rect">
            <a:avLst/>
          </a:prstGeom>
        </p:spPr>
      </p:pic>
      <p:pic>
        <p:nvPicPr>
          <p:cNvPr id="14" name="Picture 13" descr="A blue hexagon with black background&#10;&#10;Description automatically generated">
            <a:extLst>
              <a:ext uri="{FF2B5EF4-FFF2-40B4-BE49-F238E27FC236}">
                <a16:creationId xmlns:a16="http://schemas.microsoft.com/office/drawing/2014/main" id="{6B576435-3259-CCB5-3492-B31C87E14C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29024" y="1095916"/>
            <a:ext cx="3133800" cy="3133800"/>
          </a:xfrm>
          <a:prstGeom prst="rect">
            <a:avLst/>
          </a:prstGeom>
        </p:spPr>
      </p:pic>
      <p:pic>
        <p:nvPicPr>
          <p:cNvPr id="16" name="Picture 15" descr="A hexagon shaped orange line&#10;&#10;Description automatically generated">
            <a:extLst>
              <a:ext uri="{FF2B5EF4-FFF2-40B4-BE49-F238E27FC236}">
                <a16:creationId xmlns:a16="http://schemas.microsoft.com/office/drawing/2014/main" id="{29CEDC8B-CAE1-B97A-B523-25D472A942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758" y="1124491"/>
            <a:ext cx="3133800" cy="3133800"/>
          </a:xfrm>
          <a:prstGeom prst="rect">
            <a:avLst/>
          </a:prstGeom>
        </p:spPr>
      </p:pic>
      <p:sp>
        <p:nvSpPr>
          <p:cNvPr id="17" name="TextBox 16">
            <a:extLst>
              <a:ext uri="{FF2B5EF4-FFF2-40B4-BE49-F238E27FC236}">
                <a16:creationId xmlns:a16="http://schemas.microsoft.com/office/drawing/2014/main" id="{EA128007-404E-6BB8-AD61-8A11F79CD07A}"/>
              </a:ext>
            </a:extLst>
          </p:cNvPr>
          <p:cNvSpPr txBox="1"/>
          <p:nvPr/>
        </p:nvSpPr>
        <p:spPr>
          <a:xfrm>
            <a:off x="323849" y="2457450"/>
            <a:ext cx="2219325" cy="646331"/>
          </a:xfrm>
          <a:prstGeom prst="rect">
            <a:avLst/>
          </a:prstGeom>
          <a:noFill/>
        </p:spPr>
        <p:txBody>
          <a:bodyPr wrap="square" rtlCol="0">
            <a:spAutoFit/>
          </a:bodyPr>
          <a:lstStyle/>
          <a:p>
            <a:pPr algn="ctr"/>
            <a:r>
              <a:rPr lang="en-US" b="1" dirty="0">
                <a:solidFill>
                  <a:srgbClr val="002060"/>
                </a:solidFill>
                <a:latin typeface="Californian FB" panose="0207040306080B030204" pitchFamily="18" charset="0"/>
              </a:rPr>
              <a:t>Global consequences of Climate Change </a:t>
            </a:r>
          </a:p>
        </p:txBody>
      </p:sp>
      <p:sp>
        <p:nvSpPr>
          <p:cNvPr id="18" name="TextBox 17">
            <a:extLst>
              <a:ext uri="{FF2B5EF4-FFF2-40B4-BE49-F238E27FC236}">
                <a16:creationId xmlns:a16="http://schemas.microsoft.com/office/drawing/2014/main" id="{5B33ACE0-D092-2603-FCF4-D13A3A472097}"/>
              </a:ext>
            </a:extLst>
          </p:cNvPr>
          <p:cNvSpPr txBox="1"/>
          <p:nvPr/>
        </p:nvSpPr>
        <p:spPr>
          <a:xfrm>
            <a:off x="4086261" y="2506725"/>
            <a:ext cx="2219325" cy="369332"/>
          </a:xfrm>
          <a:prstGeom prst="rect">
            <a:avLst/>
          </a:prstGeom>
          <a:noFill/>
        </p:spPr>
        <p:txBody>
          <a:bodyPr wrap="square" rtlCol="0">
            <a:spAutoFit/>
          </a:bodyPr>
          <a:lstStyle/>
          <a:p>
            <a:pPr algn="ctr"/>
            <a:r>
              <a:rPr lang="en-US" b="1" dirty="0">
                <a:solidFill>
                  <a:srgbClr val="002060"/>
                </a:solidFill>
                <a:latin typeface="Californian FB" panose="0207040306080B030204" pitchFamily="18" charset="0"/>
              </a:rPr>
              <a:t>Who is most at risk?</a:t>
            </a:r>
          </a:p>
        </p:txBody>
      </p:sp>
      <p:sp>
        <p:nvSpPr>
          <p:cNvPr id="19" name="TextBox 18">
            <a:extLst>
              <a:ext uri="{FF2B5EF4-FFF2-40B4-BE49-F238E27FC236}">
                <a16:creationId xmlns:a16="http://schemas.microsoft.com/office/drawing/2014/main" id="{9C181E01-EA47-6496-D5EA-73E0601A5A23}"/>
              </a:ext>
            </a:extLst>
          </p:cNvPr>
          <p:cNvSpPr txBox="1"/>
          <p:nvPr/>
        </p:nvSpPr>
        <p:spPr>
          <a:xfrm>
            <a:off x="7847043" y="2457449"/>
            <a:ext cx="2219325" cy="646331"/>
          </a:xfrm>
          <a:prstGeom prst="rect">
            <a:avLst/>
          </a:prstGeom>
          <a:noFill/>
        </p:spPr>
        <p:txBody>
          <a:bodyPr wrap="square" rtlCol="0">
            <a:spAutoFit/>
          </a:bodyPr>
          <a:lstStyle/>
          <a:p>
            <a:pPr algn="ctr"/>
            <a:r>
              <a:rPr lang="en-US" b="1" dirty="0">
                <a:solidFill>
                  <a:srgbClr val="002060"/>
                </a:solidFill>
                <a:latin typeface="Californian FB" panose="0207040306080B030204" pitchFamily="18" charset="0"/>
              </a:rPr>
              <a:t>Sea Level Rise Activity</a:t>
            </a:r>
          </a:p>
        </p:txBody>
      </p:sp>
      <p:sp>
        <p:nvSpPr>
          <p:cNvPr id="20" name="TextBox 19">
            <a:extLst>
              <a:ext uri="{FF2B5EF4-FFF2-40B4-BE49-F238E27FC236}">
                <a16:creationId xmlns:a16="http://schemas.microsoft.com/office/drawing/2014/main" id="{075699B6-0EF5-D9F5-8C95-74FDB3AC1FCD}"/>
              </a:ext>
            </a:extLst>
          </p:cNvPr>
          <p:cNvSpPr txBox="1"/>
          <p:nvPr/>
        </p:nvSpPr>
        <p:spPr>
          <a:xfrm>
            <a:off x="1998970" y="4944919"/>
            <a:ext cx="2219325" cy="646331"/>
          </a:xfrm>
          <a:prstGeom prst="rect">
            <a:avLst/>
          </a:prstGeom>
          <a:noFill/>
        </p:spPr>
        <p:txBody>
          <a:bodyPr wrap="square" rtlCol="0">
            <a:spAutoFit/>
          </a:bodyPr>
          <a:lstStyle/>
          <a:p>
            <a:pPr algn="ctr"/>
            <a:r>
              <a:rPr lang="en-US" b="1" dirty="0">
                <a:solidFill>
                  <a:srgbClr val="002060"/>
                </a:solidFill>
                <a:latin typeface="Californian FB" panose="0207040306080B030204" pitchFamily="18" charset="0"/>
              </a:rPr>
              <a:t>Extreme Weather Patterns Activity</a:t>
            </a:r>
          </a:p>
        </p:txBody>
      </p:sp>
      <p:sp>
        <p:nvSpPr>
          <p:cNvPr id="21" name="TextBox 20">
            <a:extLst>
              <a:ext uri="{FF2B5EF4-FFF2-40B4-BE49-F238E27FC236}">
                <a16:creationId xmlns:a16="http://schemas.microsoft.com/office/drawing/2014/main" id="{EA95D663-A152-568F-D3D7-18923EAF0453}"/>
              </a:ext>
            </a:extLst>
          </p:cNvPr>
          <p:cNvSpPr txBox="1"/>
          <p:nvPr/>
        </p:nvSpPr>
        <p:spPr>
          <a:xfrm>
            <a:off x="5835935" y="4806419"/>
            <a:ext cx="2219325" cy="923330"/>
          </a:xfrm>
          <a:prstGeom prst="rect">
            <a:avLst/>
          </a:prstGeom>
          <a:noFill/>
        </p:spPr>
        <p:txBody>
          <a:bodyPr wrap="square" rtlCol="0">
            <a:spAutoFit/>
          </a:bodyPr>
          <a:lstStyle/>
          <a:p>
            <a:pPr algn="ctr"/>
            <a:r>
              <a:rPr lang="en-US" b="1" dirty="0">
                <a:solidFill>
                  <a:srgbClr val="002060"/>
                </a:solidFill>
                <a:latin typeface="Californian FB" panose="0207040306080B030204" pitchFamily="18" charset="0"/>
              </a:rPr>
              <a:t>Ecosystem Disturbance Activity</a:t>
            </a:r>
          </a:p>
        </p:txBody>
      </p:sp>
      <p:sp>
        <p:nvSpPr>
          <p:cNvPr id="22" name="TextBox 21">
            <a:extLst>
              <a:ext uri="{FF2B5EF4-FFF2-40B4-BE49-F238E27FC236}">
                <a16:creationId xmlns:a16="http://schemas.microsoft.com/office/drawing/2014/main" id="{024906ED-14CC-9B47-CA6C-63BE315D384C}"/>
              </a:ext>
            </a:extLst>
          </p:cNvPr>
          <p:cNvSpPr txBox="1"/>
          <p:nvPr/>
        </p:nvSpPr>
        <p:spPr>
          <a:xfrm>
            <a:off x="9506595" y="5019194"/>
            <a:ext cx="2219325" cy="369332"/>
          </a:xfrm>
          <a:prstGeom prst="rect">
            <a:avLst/>
          </a:prstGeom>
          <a:noFill/>
        </p:spPr>
        <p:txBody>
          <a:bodyPr wrap="square" rtlCol="0">
            <a:spAutoFit/>
          </a:bodyPr>
          <a:lstStyle/>
          <a:p>
            <a:pPr algn="ctr"/>
            <a:r>
              <a:rPr lang="en-US" b="1" dirty="0">
                <a:solidFill>
                  <a:srgbClr val="002060"/>
                </a:solidFill>
                <a:latin typeface="Californian FB" panose="0207040306080B030204" pitchFamily="18" charset="0"/>
              </a:rPr>
              <a:t>Conclusion</a:t>
            </a:r>
          </a:p>
        </p:txBody>
      </p:sp>
    </p:spTree>
    <p:extLst>
      <p:ext uri="{BB962C8B-B14F-4D97-AF65-F5344CB8AC3E}">
        <p14:creationId xmlns:p14="http://schemas.microsoft.com/office/powerpoint/2010/main" val="3611142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5" name="Picture 4" descr="A green hexagon on a black background&#10;&#10;Description automatically generated">
            <a:extLst>
              <a:ext uri="{FF2B5EF4-FFF2-40B4-BE49-F238E27FC236}">
                <a16:creationId xmlns:a16="http://schemas.microsoft.com/office/drawing/2014/main" id="{FE79BABD-3F13-E418-E9FA-492C4D4D7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7" name="Picture 6" descr="A blue hexagon on a black background&#10;&#10;Description automatically generated">
            <a:extLst>
              <a:ext uri="{FF2B5EF4-FFF2-40B4-BE49-F238E27FC236}">
                <a16:creationId xmlns:a16="http://schemas.microsoft.com/office/drawing/2014/main" id="{32B5030D-CCA1-0940-0B5A-96E295D8D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257" y="6319859"/>
            <a:ext cx="451464" cy="451464"/>
          </a:xfrm>
          <a:prstGeom prst="rect">
            <a:avLst/>
          </a:prstGeom>
        </p:spPr>
      </p:pic>
      <p:pic>
        <p:nvPicPr>
          <p:cNvPr id="10" name="Picture 9" descr="A green hexagon on a black background&#10;&#10;Description automatically generated">
            <a:extLst>
              <a:ext uri="{FF2B5EF4-FFF2-40B4-BE49-F238E27FC236}">
                <a16:creationId xmlns:a16="http://schemas.microsoft.com/office/drawing/2014/main" id="{0DDC8ACB-D976-2F3F-69E4-162DF12BA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4D8E65E2-2A19-9160-586F-87B460C06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0267" y="6336756"/>
            <a:ext cx="451463" cy="451463"/>
          </a:xfrm>
          <a:prstGeom prst="rect">
            <a:avLst/>
          </a:prstGeom>
        </p:spPr>
      </p:pic>
      <p:pic>
        <p:nvPicPr>
          <p:cNvPr id="14" name="Picture 13" descr="A blue hexagon with black background&#10;&#10;Description automatically generated">
            <a:extLst>
              <a:ext uri="{FF2B5EF4-FFF2-40B4-BE49-F238E27FC236}">
                <a16:creationId xmlns:a16="http://schemas.microsoft.com/office/drawing/2014/main" id="{6B576435-3259-CCB5-3492-B31C87E14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6262" y="6350463"/>
            <a:ext cx="451464" cy="451464"/>
          </a:xfrm>
          <a:prstGeom prst="rect">
            <a:avLst/>
          </a:prstGeom>
        </p:spPr>
      </p:pic>
      <p:pic>
        <p:nvPicPr>
          <p:cNvPr id="2" name="Picture 1" descr="A hexagon shaped orange line&#10;&#10;Description automatically generated">
            <a:extLst>
              <a:ext uri="{FF2B5EF4-FFF2-40B4-BE49-F238E27FC236}">
                <a16:creationId xmlns:a16="http://schemas.microsoft.com/office/drawing/2014/main" id="{2ACABF4E-B062-BDAC-14A5-CFD2278D8E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6989" y="-1504633"/>
            <a:ext cx="3638234" cy="3638234"/>
          </a:xfrm>
          <a:prstGeom prst="rect">
            <a:avLst/>
          </a:prstGeom>
        </p:spPr>
      </p:pic>
      <p:sp>
        <p:nvSpPr>
          <p:cNvPr id="4" name="TextBox 3">
            <a:extLst>
              <a:ext uri="{FF2B5EF4-FFF2-40B4-BE49-F238E27FC236}">
                <a16:creationId xmlns:a16="http://schemas.microsoft.com/office/drawing/2014/main" id="{9F9565E8-7F3A-C9EC-6B7A-677D6D52500E}"/>
              </a:ext>
            </a:extLst>
          </p:cNvPr>
          <p:cNvSpPr txBox="1"/>
          <p:nvPr/>
        </p:nvSpPr>
        <p:spPr>
          <a:xfrm>
            <a:off x="1294528" y="2207073"/>
            <a:ext cx="9745641" cy="2862322"/>
          </a:xfrm>
          <a:prstGeom prst="rect">
            <a:avLst/>
          </a:prstGeom>
          <a:noFill/>
        </p:spPr>
        <p:txBody>
          <a:bodyPr wrap="square" rtlCol="0">
            <a:spAutoFit/>
          </a:bodyPr>
          <a:lstStyle/>
          <a:p>
            <a:pPr algn="ctr"/>
            <a:r>
              <a:rPr lang="en-US" sz="6000" dirty="0">
                <a:solidFill>
                  <a:srgbClr val="002060"/>
                </a:solidFill>
                <a:latin typeface="Californian FB" panose="0207040306080B030204" pitchFamily="18" charset="0"/>
              </a:rPr>
              <a:t>What are some of the </a:t>
            </a:r>
            <a:r>
              <a:rPr lang="en-US" sz="6000" i="1" dirty="0">
                <a:solidFill>
                  <a:srgbClr val="002060"/>
                </a:solidFill>
                <a:latin typeface="Californian FB" panose="0207040306080B030204" pitchFamily="18" charset="0"/>
              </a:rPr>
              <a:t>global</a:t>
            </a:r>
            <a:r>
              <a:rPr lang="en-US" sz="6000" dirty="0">
                <a:solidFill>
                  <a:srgbClr val="002060"/>
                </a:solidFill>
                <a:latin typeface="Californian FB" panose="0207040306080B030204" pitchFamily="18" charset="0"/>
              </a:rPr>
              <a:t> consequences of climate change that you can think of? </a:t>
            </a:r>
            <a:r>
              <a:rPr lang="en-US" sz="6000" b="1" dirty="0">
                <a:solidFill>
                  <a:srgbClr val="002060"/>
                </a:solidFill>
                <a:latin typeface="Californian FB" panose="0207040306080B030204" pitchFamily="18" charset="0"/>
              </a:rPr>
              <a:t> </a:t>
            </a:r>
          </a:p>
        </p:txBody>
      </p:sp>
      <p:pic>
        <p:nvPicPr>
          <p:cNvPr id="9" name="Graphic 8" descr="Earth globe: Americas with solid fill">
            <a:extLst>
              <a:ext uri="{FF2B5EF4-FFF2-40B4-BE49-F238E27FC236}">
                <a16:creationId xmlns:a16="http://schemas.microsoft.com/office/drawing/2014/main" id="{5E4F30C5-9760-447E-8820-D2F78D1D4A4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97472" y="2971800"/>
            <a:ext cx="914400" cy="914400"/>
          </a:xfrm>
          <a:prstGeom prst="rect">
            <a:avLst/>
          </a:prstGeom>
        </p:spPr>
      </p:pic>
      <p:pic>
        <p:nvPicPr>
          <p:cNvPr id="13" name="Graphic 12" descr="Earth globe: Africa and Europe with solid fill">
            <a:extLst>
              <a:ext uri="{FF2B5EF4-FFF2-40B4-BE49-F238E27FC236}">
                <a16:creationId xmlns:a16="http://schemas.microsoft.com/office/drawing/2014/main" id="{E4BC7A72-D9D0-7B87-A9DB-AEFCF5ABBB4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21795" y="5252729"/>
            <a:ext cx="914400" cy="914400"/>
          </a:xfrm>
          <a:prstGeom prst="rect">
            <a:avLst/>
          </a:prstGeom>
        </p:spPr>
      </p:pic>
      <p:pic>
        <p:nvPicPr>
          <p:cNvPr id="23" name="Graphic 22" descr="Earth Globe - Asia with solid fill">
            <a:extLst>
              <a:ext uri="{FF2B5EF4-FFF2-40B4-BE49-F238E27FC236}">
                <a16:creationId xmlns:a16="http://schemas.microsoft.com/office/drawing/2014/main" id="{B05F5614-E960-AD25-0C02-D3425907942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02128" y="2971800"/>
            <a:ext cx="914400" cy="914400"/>
          </a:xfrm>
          <a:prstGeom prst="rect">
            <a:avLst/>
          </a:prstGeom>
        </p:spPr>
      </p:pic>
    </p:spTree>
    <p:extLst>
      <p:ext uri="{BB962C8B-B14F-4D97-AF65-F5344CB8AC3E}">
        <p14:creationId xmlns:p14="http://schemas.microsoft.com/office/powerpoint/2010/main" val="2459967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5" name="Picture 4" descr="A green hexagon on a black background&#10;&#10;Description automatically generated">
            <a:extLst>
              <a:ext uri="{FF2B5EF4-FFF2-40B4-BE49-F238E27FC236}">
                <a16:creationId xmlns:a16="http://schemas.microsoft.com/office/drawing/2014/main" id="{FE79BABD-3F13-E418-E9FA-492C4D4D7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7" name="Picture 6" descr="A blue hexagon on a black background&#10;&#10;Description automatically generated">
            <a:extLst>
              <a:ext uri="{FF2B5EF4-FFF2-40B4-BE49-F238E27FC236}">
                <a16:creationId xmlns:a16="http://schemas.microsoft.com/office/drawing/2014/main" id="{32B5030D-CCA1-0940-0B5A-96E295D8D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2257" y="6319859"/>
            <a:ext cx="451464" cy="451464"/>
          </a:xfrm>
          <a:prstGeom prst="rect">
            <a:avLst/>
          </a:prstGeom>
        </p:spPr>
      </p:pic>
      <p:pic>
        <p:nvPicPr>
          <p:cNvPr id="10" name="Picture 9" descr="A green hexagon on a black background&#10;&#10;Description automatically generated">
            <a:extLst>
              <a:ext uri="{FF2B5EF4-FFF2-40B4-BE49-F238E27FC236}">
                <a16:creationId xmlns:a16="http://schemas.microsoft.com/office/drawing/2014/main" id="{0DDC8ACB-D976-2F3F-69E4-162DF12BA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4D8E65E2-2A19-9160-586F-87B460C06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0267" y="6336756"/>
            <a:ext cx="451463" cy="451463"/>
          </a:xfrm>
          <a:prstGeom prst="rect">
            <a:avLst/>
          </a:prstGeom>
        </p:spPr>
      </p:pic>
      <p:pic>
        <p:nvPicPr>
          <p:cNvPr id="14" name="Picture 13" descr="A blue hexagon with black background&#10;&#10;Description automatically generated">
            <a:extLst>
              <a:ext uri="{FF2B5EF4-FFF2-40B4-BE49-F238E27FC236}">
                <a16:creationId xmlns:a16="http://schemas.microsoft.com/office/drawing/2014/main" id="{6B576435-3259-CCB5-3492-B31C87E14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6262" y="6350463"/>
            <a:ext cx="451464" cy="451464"/>
          </a:xfrm>
          <a:prstGeom prst="rect">
            <a:avLst/>
          </a:prstGeom>
        </p:spPr>
      </p:pic>
      <p:pic>
        <p:nvPicPr>
          <p:cNvPr id="2" name="Picture 1" descr="A hexagon shaped orange line&#10;&#10;Description automatically generated">
            <a:extLst>
              <a:ext uri="{FF2B5EF4-FFF2-40B4-BE49-F238E27FC236}">
                <a16:creationId xmlns:a16="http://schemas.microsoft.com/office/drawing/2014/main" id="{2ACABF4E-B062-BDAC-14A5-CFD2278D8E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6989" y="-1504633"/>
            <a:ext cx="3638234" cy="3638234"/>
          </a:xfrm>
          <a:prstGeom prst="rect">
            <a:avLst/>
          </a:prstGeom>
        </p:spPr>
      </p:pic>
      <p:sp>
        <p:nvSpPr>
          <p:cNvPr id="4" name="TextBox 3">
            <a:extLst>
              <a:ext uri="{FF2B5EF4-FFF2-40B4-BE49-F238E27FC236}">
                <a16:creationId xmlns:a16="http://schemas.microsoft.com/office/drawing/2014/main" id="{9F9565E8-7F3A-C9EC-6B7A-677D6D52500E}"/>
              </a:ext>
            </a:extLst>
          </p:cNvPr>
          <p:cNvSpPr txBox="1"/>
          <p:nvPr/>
        </p:nvSpPr>
        <p:spPr>
          <a:xfrm>
            <a:off x="1951240" y="1178101"/>
            <a:ext cx="8289519" cy="954107"/>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What are some of the </a:t>
            </a:r>
            <a:r>
              <a:rPr lang="en-US" sz="2800" i="1" dirty="0">
                <a:solidFill>
                  <a:srgbClr val="002060"/>
                </a:solidFill>
                <a:latin typeface="Californian FB" panose="0207040306080B030204" pitchFamily="18" charset="0"/>
              </a:rPr>
              <a:t>global</a:t>
            </a:r>
            <a:r>
              <a:rPr lang="en-US" sz="2800" dirty="0">
                <a:solidFill>
                  <a:srgbClr val="002060"/>
                </a:solidFill>
                <a:latin typeface="Californian FB" panose="0207040306080B030204" pitchFamily="18" charset="0"/>
              </a:rPr>
              <a:t> consequences of climate change to human life?</a:t>
            </a:r>
            <a:endParaRPr lang="en-US" sz="2800" b="1" dirty="0">
              <a:solidFill>
                <a:srgbClr val="002060"/>
              </a:solidFill>
              <a:latin typeface="Californian FB" panose="0207040306080B030204" pitchFamily="18" charset="0"/>
            </a:endParaRPr>
          </a:p>
        </p:txBody>
      </p:sp>
      <p:pic>
        <p:nvPicPr>
          <p:cNvPr id="6" name="Picture 5">
            <a:extLst>
              <a:ext uri="{FF2B5EF4-FFF2-40B4-BE49-F238E27FC236}">
                <a16:creationId xmlns:a16="http://schemas.microsoft.com/office/drawing/2014/main" id="{4EC84304-0C46-090F-EA43-042A0766EAC5}"/>
              </a:ext>
            </a:extLst>
          </p:cNvPr>
          <p:cNvPicPr>
            <a:picLocks noChangeAspect="1"/>
          </p:cNvPicPr>
          <p:nvPr/>
        </p:nvPicPr>
        <p:blipFill rotWithShape="1">
          <a:blip r:embed="rId10"/>
          <a:srcRect l="-206" t="7910"/>
          <a:stretch/>
        </p:blipFill>
        <p:spPr>
          <a:xfrm>
            <a:off x="2457864" y="2289901"/>
            <a:ext cx="7749289" cy="3857556"/>
          </a:xfrm>
          <a:prstGeom prst="rect">
            <a:avLst/>
          </a:prstGeom>
        </p:spPr>
      </p:pic>
      <p:sp>
        <p:nvSpPr>
          <p:cNvPr id="3" name="TextBox 2">
            <a:extLst>
              <a:ext uri="{FF2B5EF4-FFF2-40B4-BE49-F238E27FC236}">
                <a16:creationId xmlns:a16="http://schemas.microsoft.com/office/drawing/2014/main" id="{1446C427-9E41-CEB1-F77C-80C1816A3C95}"/>
              </a:ext>
            </a:extLst>
          </p:cNvPr>
          <p:cNvSpPr txBox="1"/>
          <p:nvPr/>
        </p:nvSpPr>
        <p:spPr>
          <a:xfrm>
            <a:off x="4540933" y="2782669"/>
            <a:ext cx="3412281" cy="646331"/>
          </a:xfrm>
          <a:prstGeom prst="rect">
            <a:avLst/>
          </a:prstGeom>
          <a:noFill/>
        </p:spPr>
        <p:txBody>
          <a:bodyPr wrap="none" rtlCol="0">
            <a:spAutoFit/>
          </a:bodyPr>
          <a:lstStyle/>
          <a:p>
            <a:r>
              <a:rPr lang="en-US" dirty="0">
                <a:solidFill>
                  <a:schemeClr val="bg1"/>
                </a:solidFill>
                <a:hlinkClick r:id="rId11"/>
              </a:rPr>
              <a:t>Human Climate Horizons webpage</a:t>
            </a:r>
            <a:endParaRPr lang="en-US" dirty="0">
              <a:solidFill>
                <a:schemeClr val="bg1"/>
              </a:solidFill>
            </a:endParaRPr>
          </a:p>
          <a:p>
            <a:r>
              <a:rPr lang="en-US" dirty="0">
                <a:solidFill>
                  <a:schemeClr val="bg1"/>
                </a:solidFill>
              </a:rPr>
              <a:t> </a:t>
            </a:r>
          </a:p>
        </p:txBody>
      </p:sp>
    </p:spTree>
    <p:extLst>
      <p:ext uri="{BB962C8B-B14F-4D97-AF65-F5344CB8AC3E}">
        <p14:creationId xmlns:p14="http://schemas.microsoft.com/office/powerpoint/2010/main" val="3741547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pic>
        <p:nvPicPr>
          <p:cNvPr id="5" name="Picture 4" descr="A green hexagon on a black background&#10;&#10;Description automatically generated">
            <a:extLst>
              <a:ext uri="{FF2B5EF4-FFF2-40B4-BE49-F238E27FC236}">
                <a16:creationId xmlns:a16="http://schemas.microsoft.com/office/drawing/2014/main" id="{FE79BABD-3F13-E418-E9FA-492C4D4D72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7" name="Picture 6" descr="A blue hexagon on a black background&#10;&#10;Description automatically generated">
            <a:extLst>
              <a:ext uri="{FF2B5EF4-FFF2-40B4-BE49-F238E27FC236}">
                <a16:creationId xmlns:a16="http://schemas.microsoft.com/office/drawing/2014/main" id="{32B5030D-CCA1-0940-0B5A-96E295D8D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24798" y="6378500"/>
            <a:ext cx="451464" cy="451464"/>
          </a:xfrm>
          <a:prstGeom prst="rect">
            <a:avLst/>
          </a:prstGeom>
        </p:spPr>
      </p:pic>
      <p:pic>
        <p:nvPicPr>
          <p:cNvPr id="10" name="Picture 9" descr="A green hexagon on a black background&#10;&#10;Description automatically generated">
            <a:extLst>
              <a:ext uri="{FF2B5EF4-FFF2-40B4-BE49-F238E27FC236}">
                <a16:creationId xmlns:a16="http://schemas.microsoft.com/office/drawing/2014/main" id="{0DDC8ACB-D976-2F3F-69E4-162DF12BA3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2" name="Picture 11" descr="A pink hexagon on a black background&#10;&#10;Description automatically generated">
            <a:extLst>
              <a:ext uri="{FF2B5EF4-FFF2-40B4-BE49-F238E27FC236}">
                <a16:creationId xmlns:a16="http://schemas.microsoft.com/office/drawing/2014/main" id="{4D8E65E2-2A19-9160-586F-87B460C06C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0267" y="6336756"/>
            <a:ext cx="451463" cy="451463"/>
          </a:xfrm>
          <a:prstGeom prst="rect">
            <a:avLst/>
          </a:prstGeom>
        </p:spPr>
      </p:pic>
      <p:pic>
        <p:nvPicPr>
          <p:cNvPr id="14" name="Picture 13" descr="A blue hexagon with black background&#10;&#10;Description automatically generated">
            <a:extLst>
              <a:ext uri="{FF2B5EF4-FFF2-40B4-BE49-F238E27FC236}">
                <a16:creationId xmlns:a16="http://schemas.microsoft.com/office/drawing/2014/main" id="{6B576435-3259-CCB5-3492-B31C87E14C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76262" y="6350463"/>
            <a:ext cx="451464" cy="451464"/>
          </a:xfrm>
          <a:prstGeom prst="rect">
            <a:avLst/>
          </a:prstGeom>
        </p:spPr>
      </p:pic>
      <p:pic>
        <p:nvPicPr>
          <p:cNvPr id="2" name="Picture 1" descr="A hexagon shaped orange line&#10;&#10;Description automatically generated">
            <a:extLst>
              <a:ext uri="{FF2B5EF4-FFF2-40B4-BE49-F238E27FC236}">
                <a16:creationId xmlns:a16="http://schemas.microsoft.com/office/drawing/2014/main" id="{2ACABF4E-B062-BDAC-14A5-CFD2278D8E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6989" y="-1504633"/>
            <a:ext cx="3638234" cy="3638234"/>
          </a:xfrm>
          <a:prstGeom prst="rect">
            <a:avLst/>
          </a:prstGeom>
        </p:spPr>
      </p:pic>
      <p:sp>
        <p:nvSpPr>
          <p:cNvPr id="4" name="TextBox 3">
            <a:extLst>
              <a:ext uri="{FF2B5EF4-FFF2-40B4-BE49-F238E27FC236}">
                <a16:creationId xmlns:a16="http://schemas.microsoft.com/office/drawing/2014/main" id="{9F9565E8-7F3A-C9EC-6B7A-677D6D52500E}"/>
              </a:ext>
            </a:extLst>
          </p:cNvPr>
          <p:cNvSpPr txBox="1"/>
          <p:nvPr/>
        </p:nvSpPr>
        <p:spPr>
          <a:xfrm>
            <a:off x="1235682" y="1101253"/>
            <a:ext cx="9240162" cy="830997"/>
          </a:xfrm>
          <a:prstGeom prst="rect">
            <a:avLst/>
          </a:prstGeom>
          <a:noFill/>
        </p:spPr>
        <p:txBody>
          <a:bodyPr wrap="square" rtlCol="0">
            <a:spAutoFit/>
          </a:bodyPr>
          <a:lstStyle/>
          <a:p>
            <a:pPr algn="ctr"/>
            <a:r>
              <a:rPr lang="en-US" sz="2400" dirty="0">
                <a:solidFill>
                  <a:srgbClr val="002060"/>
                </a:solidFill>
                <a:latin typeface="Californian FB" panose="0207040306080B030204" pitchFamily="18" charset="0"/>
              </a:rPr>
              <a:t>What are some of the </a:t>
            </a:r>
            <a:r>
              <a:rPr lang="en-US" sz="2400" i="1" dirty="0">
                <a:solidFill>
                  <a:srgbClr val="002060"/>
                </a:solidFill>
                <a:latin typeface="Californian FB" panose="0207040306080B030204" pitchFamily="18" charset="0"/>
              </a:rPr>
              <a:t>global</a:t>
            </a:r>
            <a:r>
              <a:rPr lang="en-US" sz="2400" dirty="0">
                <a:solidFill>
                  <a:srgbClr val="002060"/>
                </a:solidFill>
                <a:latin typeface="Californian FB" panose="0207040306080B030204" pitchFamily="18" charset="0"/>
              </a:rPr>
              <a:t> environmental consequences of climate change?</a:t>
            </a:r>
            <a:endParaRPr lang="en-US" sz="2400" b="1" dirty="0">
              <a:solidFill>
                <a:srgbClr val="002060"/>
              </a:solidFill>
              <a:latin typeface="Californian FB" panose="0207040306080B030204" pitchFamily="18" charset="0"/>
            </a:endParaRPr>
          </a:p>
        </p:txBody>
      </p:sp>
      <p:sp>
        <p:nvSpPr>
          <p:cNvPr id="3" name="Rectangle: Folded Corner 2">
            <a:extLst>
              <a:ext uri="{FF2B5EF4-FFF2-40B4-BE49-F238E27FC236}">
                <a16:creationId xmlns:a16="http://schemas.microsoft.com/office/drawing/2014/main" id="{156B9B88-AADC-97CE-26C3-DC5298A38099}"/>
              </a:ext>
            </a:extLst>
          </p:cNvPr>
          <p:cNvSpPr/>
          <p:nvPr/>
        </p:nvSpPr>
        <p:spPr>
          <a:xfrm>
            <a:off x="6530254" y="2009396"/>
            <a:ext cx="2343065" cy="1286751"/>
          </a:xfrm>
          <a:prstGeom prst="foldedCorner">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Rising Sea Levels </a:t>
            </a:r>
          </a:p>
        </p:txBody>
      </p:sp>
      <p:sp>
        <p:nvSpPr>
          <p:cNvPr id="11" name="Rectangle: Folded Corner 10">
            <a:extLst>
              <a:ext uri="{FF2B5EF4-FFF2-40B4-BE49-F238E27FC236}">
                <a16:creationId xmlns:a16="http://schemas.microsoft.com/office/drawing/2014/main" id="{464A0DF2-BCD6-F078-B363-B98D4122654F}"/>
              </a:ext>
            </a:extLst>
          </p:cNvPr>
          <p:cNvSpPr/>
          <p:nvPr/>
        </p:nvSpPr>
        <p:spPr>
          <a:xfrm>
            <a:off x="564916" y="4255080"/>
            <a:ext cx="2343065" cy="1223824"/>
          </a:xfrm>
          <a:prstGeom prst="foldedCorner">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Flooding</a:t>
            </a:r>
          </a:p>
        </p:txBody>
      </p:sp>
      <p:sp>
        <p:nvSpPr>
          <p:cNvPr id="13" name="Rectangle: Folded Corner 12">
            <a:extLst>
              <a:ext uri="{FF2B5EF4-FFF2-40B4-BE49-F238E27FC236}">
                <a16:creationId xmlns:a16="http://schemas.microsoft.com/office/drawing/2014/main" id="{B1A04BA4-06AE-CE59-B407-BE84B6F467DC}"/>
              </a:ext>
            </a:extLst>
          </p:cNvPr>
          <p:cNvSpPr/>
          <p:nvPr/>
        </p:nvSpPr>
        <p:spPr>
          <a:xfrm>
            <a:off x="9220460" y="4443733"/>
            <a:ext cx="2144901" cy="1154414"/>
          </a:xfrm>
          <a:prstGeom prst="foldedCorner">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Extreme Climates</a:t>
            </a:r>
          </a:p>
        </p:txBody>
      </p:sp>
      <p:sp>
        <p:nvSpPr>
          <p:cNvPr id="15" name="Rectangle: Folded Corner 14">
            <a:extLst>
              <a:ext uri="{FF2B5EF4-FFF2-40B4-BE49-F238E27FC236}">
                <a16:creationId xmlns:a16="http://schemas.microsoft.com/office/drawing/2014/main" id="{5DF66CE4-270B-1AAE-17E1-C63C09F106D9}"/>
              </a:ext>
            </a:extLst>
          </p:cNvPr>
          <p:cNvSpPr/>
          <p:nvPr/>
        </p:nvSpPr>
        <p:spPr>
          <a:xfrm>
            <a:off x="3457582" y="5391177"/>
            <a:ext cx="2568032" cy="1154414"/>
          </a:xfrm>
          <a:prstGeom prst="foldedCorner">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lifornian FB" panose="0207040306080B030204" pitchFamily="18" charset="0"/>
              </a:rPr>
              <a:t>Extreme Ocean Temperatures</a:t>
            </a:r>
          </a:p>
        </p:txBody>
      </p:sp>
      <p:sp>
        <p:nvSpPr>
          <p:cNvPr id="16" name="Rectangle: Folded Corner 15">
            <a:extLst>
              <a:ext uri="{FF2B5EF4-FFF2-40B4-BE49-F238E27FC236}">
                <a16:creationId xmlns:a16="http://schemas.microsoft.com/office/drawing/2014/main" id="{ABD11428-ECD9-72CB-139A-74A2912171D0}"/>
              </a:ext>
            </a:extLst>
          </p:cNvPr>
          <p:cNvSpPr/>
          <p:nvPr/>
        </p:nvSpPr>
        <p:spPr>
          <a:xfrm>
            <a:off x="3587423" y="2133601"/>
            <a:ext cx="2237146" cy="1286751"/>
          </a:xfrm>
          <a:prstGeom prst="foldedCorner">
            <a:avLst/>
          </a:prstGeom>
          <a:solidFill>
            <a:srgbClr val="92D050"/>
          </a:solid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Extreme Weather</a:t>
            </a:r>
          </a:p>
        </p:txBody>
      </p:sp>
      <p:sp>
        <p:nvSpPr>
          <p:cNvPr id="17" name="Rectangle: Folded Corner 16">
            <a:extLst>
              <a:ext uri="{FF2B5EF4-FFF2-40B4-BE49-F238E27FC236}">
                <a16:creationId xmlns:a16="http://schemas.microsoft.com/office/drawing/2014/main" id="{0D3073E5-06E4-50F6-AB5E-7E3FDAFD7F7D}"/>
              </a:ext>
            </a:extLst>
          </p:cNvPr>
          <p:cNvSpPr/>
          <p:nvPr/>
        </p:nvSpPr>
        <p:spPr>
          <a:xfrm>
            <a:off x="445273" y="2522812"/>
            <a:ext cx="2619871" cy="1154414"/>
          </a:xfrm>
          <a:prstGeom prst="foldedCorner">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Overall Global Warming </a:t>
            </a:r>
          </a:p>
        </p:txBody>
      </p:sp>
      <p:sp>
        <p:nvSpPr>
          <p:cNvPr id="19" name="Rectangle: Folded Corner 18">
            <a:extLst>
              <a:ext uri="{FF2B5EF4-FFF2-40B4-BE49-F238E27FC236}">
                <a16:creationId xmlns:a16="http://schemas.microsoft.com/office/drawing/2014/main" id="{BEC5F599-B853-E8E1-6C1B-2AE7AE14CC5C}"/>
              </a:ext>
            </a:extLst>
          </p:cNvPr>
          <p:cNvSpPr/>
          <p:nvPr/>
        </p:nvSpPr>
        <p:spPr>
          <a:xfrm>
            <a:off x="6193874" y="3677226"/>
            <a:ext cx="2343065" cy="1154414"/>
          </a:xfrm>
          <a:prstGeom prst="foldedCorner">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Biodiversity Loss</a:t>
            </a:r>
          </a:p>
        </p:txBody>
      </p:sp>
      <p:sp>
        <p:nvSpPr>
          <p:cNvPr id="21" name="Rectangle: Folded Corner 20">
            <a:extLst>
              <a:ext uri="{FF2B5EF4-FFF2-40B4-BE49-F238E27FC236}">
                <a16:creationId xmlns:a16="http://schemas.microsoft.com/office/drawing/2014/main" id="{613A2056-CD14-EF38-88FE-9D8CE85339F4}"/>
              </a:ext>
            </a:extLst>
          </p:cNvPr>
          <p:cNvSpPr/>
          <p:nvPr/>
        </p:nvSpPr>
        <p:spPr>
          <a:xfrm>
            <a:off x="9209699" y="2703329"/>
            <a:ext cx="2237146" cy="1286751"/>
          </a:xfrm>
          <a:prstGeom prst="foldedCorner">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Habitat Loss</a:t>
            </a:r>
          </a:p>
        </p:txBody>
      </p:sp>
      <p:sp>
        <p:nvSpPr>
          <p:cNvPr id="22" name="Rectangle: Folded Corner 21">
            <a:extLst>
              <a:ext uri="{FF2B5EF4-FFF2-40B4-BE49-F238E27FC236}">
                <a16:creationId xmlns:a16="http://schemas.microsoft.com/office/drawing/2014/main" id="{E591D419-E73D-EE56-4E8E-3A9207EA6D66}"/>
              </a:ext>
            </a:extLst>
          </p:cNvPr>
          <p:cNvSpPr/>
          <p:nvPr/>
        </p:nvSpPr>
        <p:spPr>
          <a:xfrm>
            <a:off x="6646879" y="5201444"/>
            <a:ext cx="2237146" cy="1286751"/>
          </a:xfrm>
          <a:prstGeom prst="foldedCorner">
            <a:avLst/>
          </a:prstGeom>
          <a:solidFill>
            <a:srgbClr val="DA38E6"/>
          </a:solidFill>
          <a:ln>
            <a:solidFill>
              <a:srgbClr val="DA38E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Acidic Oceans</a:t>
            </a:r>
          </a:p>
        </p:txBody>
      </p:sp>
      <p:sp>
        <p:nvSpPr>
          <p:cNvPr id="23" name="Rectangle: Folded Corner 22">
            <a:extLst>
              <a:ext uri="{FF2B5EF4-FFF2-40B4-BE49-F238E27FC236}">
                <a16:creationId xmlns:a16="http://schemas.microsoft.com/office/drawing/2014/main" id="{116636E2-241C-6B2B-5FC9-6B993DC9ED54}"/>
              </a:ext>
            </a:extLst>
          </p:cNvPr>
          <p:cNvSpPr/>
          <p:nvPr/>
        </p:nvSpPr>
        <p:spPr>
          <a:xfrm>
            <a:off x="3300813" y="3864500"/>
            <a:ext cx="2343065" cy="1223824"/>
          </a:xfrm>
          <a:prstGeom prst="foldedCorner">
            <a:avLst/>
          </a:prstGeom>
          <a:solidFill>
            <a:schemeClr val="accent2">
              <a:lumMod val="5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lifornian FB" panose="0207040306080B030204" pitchFamily="18" charset="0"/>
              </a:rPr>
              <a:t>Fires &amp; Landslides</a:t>
            </a:r>
          </a:p>
        </p:txBody>
      </p:sp>
    </p:spTree>
    <p:extLst>
      <p:ext uri="{BB962C8B-B14F-4D97-AF65-F5344CB8AC3E}">
        <p14:creationId xmlns:p14="http://schemas.microsoft.com/office/powerpoint/2010/main" val="581621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1" grpId="0" animBg="1"/>
      <p:bldP spid="13" grpId="0" animBg="1"/>
      <p:bldP spid="15" grpId="0" animBg="1"/>
      <p:bldP spid="16" grpId="0" animBg="1"/>
      <p:bldP spid="17" grpId="0" animBg="1"/>
      <p:bldP spid="19" grpId="0" animBg="1"/>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1475919" y="2853853"/>
            <a:ext cx="9240162" cy="1938992"/>
          </a:xfrm>
          <a:prstGeom prst="rect">
            <a:avLst/>
          </a:prstGeom>
          <a:noFill/>
        </p:spPr>
        <p:txBody>
          <a:bodyPr wrap="square" rtlCol="0">
            <a:spAutoFit/>
          </a:bodyPr>
          <a:lstStyle/>
          <a:p>
            <a:pPr algn="ctr"/>
            <a:r>
              <a:rPr lang="en-US" sz="4000" dirty="0">
                <a:solidFill>
                  <a:srgbClr val="002060"/>
                </a:solidFill>
                <a:latin typeface="Californian FB" panose="0207040306080B030204" pitchFamily="18" charset="0"/>
              </a:rPr>
              <a:t>We can see that climate change impacts the entire globe, but who might be on the front lines of this threat? </a:t>
            </a:r>
            <a:endParaRPr lang="en-US" sz="4000" b="1" dirty="0">
              <a:solidFill>
                <a:srgbClr val="002060"/>
              </a:solidFill>
              <a:latin typeface="Californian FB" panose="0207040306080B030204" pitchFamily="18" charset="0"/>
            </a:endParaRPr>
          </a:p>
        </p:txBody>
      </p:sp>
      <p:pic>
        <p:nvPicPr>
          <p:cNvPr id="3" name="Picture 2" descr="A green hexagon on a black background&#10;&#10;Description automatically generated">
            <a:extLst>
              <a:ext uri="{FF2B5EF4-FFF2-40B4-BE49-F238E27FC236}">
                <a16:creationId xmlns:a16="http://schemas.microsoft.com/office/drawing/2014/main" id="{9FA00F7F-4723-2628-1191-98446C73D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4" name="Picture 3" descr="A blue hexagon on a black background&#10;&#10;Description automatically generated">
            <a:extLst>
              <a:ext uri="{FF2B5EF4-FFF2-40B4-BE49-F238E27FC236}">
                <a16:creationId xmlns:a16="http://schemas.microsoft.com/office/drawing/2014/main" id="{C0935FA0-A7D8-F963-0521-66023069D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1358" y="6336756"/>
            <a:ext cx="451464" cy="451464"/>
          </a:xfrm>
          <a:prstGeom prst="rect">
            <a:avLst/>
          </a:prstGeom>
        </p:spPr>
      </p:pic>
      <p:pic>
        <p:nvPicPr>
          <p:cNvPr id="6" name="Picture 5" descr="A green hexagon on a black background&#10;&#10;Description automatically generated">
            <a:extLst>
              <a:ext uri="{FF2B5EF4-FFF2-40B4-BE49-F238E27FC236}">
                <a16:creationId xmlns:a16="http://schemas.microsoft.com/office/drawing/2014/main" id="{141FD8F0-2B43-1F15-CAEE-8FC38F2096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9" name="Picture 8" descr="A pink hexagon on a black background&#10;&#10;Description automatically generated">
            <a:extLst>
              <a:ext uri="{FF2B5EF4-FFF2-40B4-BE49-F238E27FC236}">
                <a16:creationId xmlns:a16="http://schemas.microsoft.com/office/drawing/2014/main" id="{E867480C-A21A-622B-40B3-55676D5D67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0267" y="6336756"/>
            <a:ext cx="451463" cy="451463"/>
          </a:xfrm>
          <a:prstGeom prst="rect">
            <a:avLst/>
          </a:prstGeom>
        </p:spPr>
      </p:pic>
      <p:pic>
        <p:nvPicPr>
          <p:cNvPr id="11" name="Picture 10" descr="A blue hexagon with black background&#10;&#10;Description automatically generated">
            <a:extLst>
              <a:ext uri="{FF2B5EF4-FFF2-40B4-BE49-F238E27FC236}">
                <a16:creationId xmlns:a16="http://schemas.microsoft.com/office/drawing/2014/main" id="{ACC7EB60-2201-4C4B-98AA-4F0568B705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96968" y="-2009934"/>
            <a:ext cx="4225538" cy="4225538"/>
          </a:xfrm>
          <a:prstGeom prst="rect">
            <a:avLst/>
          </a:prstGeom>
        </p:spPr>
      </p:pic>
      <p:pic>
        <p:nvPicPr>
          <p:cNvPr id="13" name="Picture 12" descr="A hexagon shaped orange line&#10;&#10;Description automatically generated">
            <a:extLst>
              <a:ext uri="{FF2B5EF4-FFF2-40B4-BE49-F238E27FC236}">
                <a16:creationId xmlns:a16="http://schemas.microsoft.com/office/drawing/2014/main" id="{5483C49B-6F5E-713D-60DC-34851678E9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1395708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11793" y="1868471"/>
            <a:ext cx="11534404" cy="954107"/>
          </a:xfrm>
          <a:prstGeom prst="rect">
            <a:avLst/>
          </a:prstGeom>
          <a:noFill/>
        </p:spPr>
        <p:txBody>
          <a:bodyPr wrap="square" rtlCol="0">
            <a:spAutoFit/>
          </a:bodyPr>
          <a:lstStyle/>
          <a:p>
            <a:pPr algn="ctr"/>
            <a:r>
              <a:rPr lang="en-US" sz="2800" dirty="0">
                <a:solidFill>
                  <a:srgbClr val="002060"/>
                </a:solidFill>
                <a:latin typeface="Californian FB" panose="0207040306080B030204" pitchFamily="18" charset="0"/>
              </a:rPr>
              <a:t>We can see that climate change impacts the entire globe, but who might be on the front lines of this threat? </a:t>
            </a:r>
            <a:endParaRPr lang="en-US" sz="2800" b="1" dirty="0">
              <a:solidFill>
                <a:srgbClr val="002060"/>
              </a:solidFill>
              <a:latin typeface="Californian FB" panose="0207040306080B030204" pitchFamily="18" charset="0"/>
            </a:endParaRPr>
          </a:p>
        </p:txBody>
      </p:sp>
      <p:sp>
        <p:nvSpPr>
          <p:cNvPr id="3" name="TextBox 2">
            <a:extLst>
              <a:ext uri="{FF2B5EF4-FFF2-40B4-BE49-F238E27FC236}">
                <a16:creationId xmlns:a16="http://schemas.microsoft.com/office/drawing/2014/main" id="{9E0B284D-BCB3-509B-D5AB-55194EFB8CBC}"/>
              </a:ext>
            </a:extLst>
          </p:cNvPr>
          <p:cNvSpPr txBox="1"/>
          <p:nvPr/>
        </p:nvSpPr>
        <p:spPr>
          <a:xfrm>
            <a:off x="1489994" y="2822578"/>
            <a:ext cx="9483629" cy="769441"/>
          </a:xfrm>
          <a:prstGeom prst="rect">
            <a:avLst/>
          </a:prstGeom>
          <a:noFill/>
        </p:spPr>
        <p:txBody>
          <a:bodyPr wrap="square" rtlCol="0">
            <a:spAutoFit/>
          </a:bodyPr>
          <a:lstStyle/>
          <a:p>
            <a:pPr algn="ctr"/>
            <a:r>
              <a:rPr lang="en-US" sz="4400" dirty="0">
                <a:solidFill>
                  <a:srgbClr val="00B050"/>
                </a:solidFill>
                <a:latin typeface="Californian FB" panose="0207040306080B030204" pitchFamily="18" charset="0"/>
              </a:rPr>
              <a:t>Islands and coastal communities like US!</a:t>
            </a:r>
            <a:endParaRPr lang="en-US" sz="4400" b="1" dirty="0">
              <a:solidFill>
                <a:srgbClr val="00B050"/>
              </a:solidFill>
              <a:latin typeface="Californian FB" panose="0207040306080B030204" pitchFamily="18" charset="0"/>
            </a:endParaRPr>
          </a:p>
        </p:txBody>
      </p:sp>
      <p:grpSp>
        <p:nvGrpSpPr>
          <p:cNvPr id="7" name="Group 6">
            <a:extLst>
              <a:ext uri="{FF2B5EF4-FFF2-40B4-BE49-F238E27FC236}">
                <a16:creationId xmlns:a16="http://schemas.microsoft.com/office/drawing/2014/main" id="{544827C8-EDE6-AE8B-6FF7-AF26EEEEA5E3}"/>
              </a:ext>
            </a:extLst>
          </p:cNvPr>
          <p:cNvGrpSpPr/>
          <p:nvPr/>
        </p:nvGrpSpPr>
        <p:grpSpPr>
          <a:xfrm>
            <a:off x="3989706" y="3846094"/>
            <a:ext cx="4731026" cy="2872999"/>
            <a:chOff x="3713481" y="3674644"/>
            <a:chExt cx="4731026" cy="2872999"/>
          </a:xfrm>
        </p:grpSpPr>
        <p:pic>
          <p:nvPicPr>
            <p:cNvPr id="5" name="Picture 4" descr="An aerial view of an island&#10;&#10;Description automatically generated">
              <a:extLst>
                <a:ext uri="{FF2B5EF4-FFF2-40B4-BE49-F238E27FC236}">
                  <a16:creationId xmlns:a16="http://schemas.microsoft.com/office/drawing/2014/main" id="{8191C341-969A-A6E1-85F5-B260B1CA9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6626" y="3674644"/>
              <a:ext cx="4041912" cy="2688935"/>
            </a:xfrm>
            <a:prstGeom prst="rect">
              <a:avLst/>
            </a:prstGeom>
          </p:spPr>
        </p:pic>
        <p:sp>
          <p:nvSpPr>
            <p:cNvPr id="6" name="TextBox 5">
              <a:extLst>
                <a:ext uri="{FF2B5EF4-FFF2-40B4-BE49-F238E27FC236}">
                  <a16:creationId xmlns:a16="http://schemas.microsoft.com/office/drawing/2014/main" id="{FCF56E32-DF45-C399-B64F-325D7277E2AF}"/>
                </a:ext>
              </a:extLst>
            </p:cNvPr>
            <p:cNvSpPr txBox="1"/>
            <p:nvPr/>
          </p:nvSpPr>
          <p:spPr>
            <a:xfrm>
              <a:off x="3713481" y="6286033"/>
              <a:ext cx="4731026" cy="261610"/>
            </a:xfrm>
            <a:prstGeom prst="rect">
              <a:avLst/>
            </a:prstGeom>
            <a:noFill/>
          </p:spPr>
          <p:txBody>
            <a:bodyPr wrap="square" rtlCol="0">
              <a:spAutoFit/>
            </a:bodyPr>
            <a:lstStyle/>
            <a:p>
              <a:r>
                <a:rPr lang="en-US" sz="1100" dirty="0"/>
                <a:t>Photo credit: Courtney Platt </a:t>
              </a:r>
            </a:p>
          </p:txBody>
        </p:sp>
      </p:gr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0976" y="-2034928"/>
            <a:ext cx="4225538" cy="4225538"/>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01358" y="6336756"/>
            <a:ext cx="451464" cy="451464"/>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50267" y="6336756"/>
            <a:ext cx="451463" cy="451463"/>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Tree>
    <p:extLst>
      <p:ext uri="{BB962C8B-B14F-4D97-AF65-F5344CB8AC3E}">
        <p14:creationId xmlns:p14="http://schemas.microsoft.com/office/powerpoint/2010/main" val="2354865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and blue rectangle&#10;&#10;Description automatically generated">
            <a:extLst>
              <a:ext uri="{FF2B5EF4-FFF2-40B4-BE49-F238E27FC236}">
                <a16:creationId xmlns:a16="http://schemas.microsoft.com/office/drawing/2014/main" id="{A7ED835C-FE0C-9EA3-E29F-82EA6BD78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7" y="0"/>
            <a:ext cx="12208325" cy="6858000"/>
          </a:xfrm>
          <a:prstGeom prst="rect">
            <a:avLst/>
          </a:prstGeom>
        </p:spPr>
      </p:pic>
      <p:sp>
        <p:nvSpPr>
          <p:cNvPr id="2" name="TextBox 1">
            <a:extLst>
              <a:ext uri="{FF2B5EF4-FFF2-40B4-BE49-F238E27FC236}">
                <a16:creationId xmlns:a16="http://schemas.microsoft.com/office/drawing/2014/main" id="{FD67B070-69D3-C23C-BD95-1FFC04059D8F}"/>
              </a:ext>
            </a:extLst>
          </p:cNvPr>
          <p:cNvSpPr txBox="1"/>
          <p:nvPr/>
        </p:nvSpPr>
        <p:spPr>
          <a:xfrm>
            <a:off x="328798" y="1382696"/>
            <a:ext cx="11534404" cy="923330"/>
          </a:xfrm>
          <a:prstGeom prst="rect">
            <a:avLst/>
          </a:prstGeom>
          <a:noFill/>
        </p:spPr>
        <p:txBody>
          <a:bodyPr wrap="square" rtlCol="0">
            <a:spAutoFit/>
          </a:bodyPr>
          <a:lstStyle/>
          <a:p>
            <a:pPr algn="ctr"/>
            <a:r>
              <a:rPr lang="en-US" sz="5400" dirty="0">
                <a:solidFill>
                  <a:srgbClr val="002060"/>
                </a:solidFill>
                <a:latin typeface="Californian FB" panose="0207040306080B030204" pitchFamily="18" charset="0"/>
              </a:rPr>
              <a:t>Activity Time! </a:t>
            </a:r>
            <a:endParaRPr lang="en-US" sz="5400" b="1" dirty="0">
              <a:solidFill>
                <a:srgbClr val="002060"/>
              </a:solidFill>
              <a:latin typeface="Californian FB" panose="0207040306080B030204" pitchFamily="18" charset="0"/>
            </a:endParaRPr>
          </a:p>
        </p:txBody>
      </p:sp>
      <p:pic>
        <p:nvPicPr>
          <p:cNvPr id="15" name="Picture 14" descr="A blue hexagon with black background&#10;&#10;Description automatically generated">
            <a:extLst>
              <a:ext uri="{FF2B5EF4-FFF2-40B4-BE49-F238E27FC236}">
                <a16:creationId xmlns:a16="http://schemas.microsoft.com/office/drawing/2014/main" id="{4B2D85FA-E55B-2560-5FE1-F6497A376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0976" y="-2034928"/>
            <a:ext cx="4225538" cy="4225538"/>
          </a:xfrm>
          <a:prstGeom prst="rect">
            <a:avLst/>
          </a:prstGeom>
        </p:spPr>
      </p:pic>
      <p:pic>
        <p:nvPicPr>
          <p:cNvPr id="16" name="Picture 15" descr="A green hexagon on a black background&#10;&#10;Description automatically generated">
            <a:extLst>
              <a:ext uri="{FF2B5EF4-FFF2-40B4-BE49-F238E27FC236}">
                <a16:creationId xmlns:a16="http://schemas.microsoft.com/office/drawing/2014/main" id="{0C739820-48DD-7256-7D5F-81EA542548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1412" y="6336757"/>
            <a:ext cx="451463" cy="451463"/>
          </a:xfrm>
          <a:prstGeom prst="rect">
            <a:avLst/>
          </a:prstGeom>
        </p:spPr>
      </p:pic>
      <p:pic>
        <p:nvPicPr>
          <p:cNvPr id="17" name="Picture 16" descr="A blue hexagon on a black background&#10;&#10;Description automatically generated">
            <a:extLst>
              <a:ext uri="{FF2B5EF4-FFF2-40B4-BE49-F238E27FC236}">
                <a16:creationId xmlns:a16="http://schemas.microsoft.com/office/drawing/2014/main" id="{8A48D33E-B18A-A00F-54FD-029D89D113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01358" y="6336756"/>
            <a:ext cx="451464" cy="451464"/>
          </a:xfrm>
          <a:prstGeom prst="rect">
            <a:avLst/>
          </a:prstGeom>
        </p:spPr>
      </p:pic>
      <p:pic>
        <p:nvPicPr>
          <p:cNvPr id="18" name="Picture 17" descr="A green hexagon on a black background&#10;&#10;Description automatically generated">
            <a:extLst>
              <a:ext uri="{FF2B5EF4-FFF2-40B4-BE49-F238E27FC236}">
                <a16:creationId xmlns:a16="http://schemas.microsoft.com/office/drawing/2014/main" id="{D9B083A3-F412-716E-264C-7EC53A911C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72875" y="6339862"/>
            <a:ext cx="448358" cy="448358"/>
          </a:xfrm>
          <a:prstGeom prst="rect">
            <a:avLst/>
          </a:prstGeom>
        </p:spPr>
      </p:pic>
      <p:pic>
        <p:nvPicPr>
          <p:cNvPr id="19" name="Picture 18" descr="A pink hexagon on a black background&#10;&#10;Description automatically generated">
            <a:extLst>
              <a:ext uri="{FF2B5EF4-FFF2-40B4-BE49-F238E27FC236}">
                <a16:creationId xmlns:a16="http://schemas.microsoft.com/office/drawing/2014/main" id="{39787107-9561-3795-CE9C-B8CCF7D85A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0267" y="6336756"/>
            <a:ext cx="451463" cy="451463"/>
          </a:xfrm>
          <a:prstGeom prst="rect">
            <a:avLst/>
          </a:prstGeom>
        </p:spPr>
      </p:pic>
      <p:pic>
        <p:nvPicPr>
          <p:cNvPr id="20" name="Picture 19" descr="A hexagon shaped orange line&#10;&#10;Description automatically generated">
            <a:extLst>
              <a:ext uri="{FF2B5EF4-FFF2-40B4-BE49-F238E27FC236}">
                <a16:creationId xmlns:a16="http://schemas.microsoft.com/office/drawing/2014/main" id="{B8681725-79F5-2A92-6006-F82835AC8FC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74709" y="6336756"/>
            <a:ext cx="451464" cy="451464"/>
          </a:xfrm>
          <a:prstGeom prst="rect">
            <a:avLst/>
          </a:prstGeom>
        </p:spPr>
      </p:pic>
      <p:sp>
        <p:nvSpPr>
          <p:cNvPr id="4" name="TextBox 3">
            <a:extLst>
              <a:ext uri="{FF2B5EF4-FFF2-40B4-BE49-F238E27FC236}">
                <a16:creationId xmlns:a16="http://schemas.microsoft.com/office/drawing/2014/main" id="{0C1B0924-55EF-8D3B-BEF6-45D718345AE8}"/>
              </a:ext>
            </a:extLst>
          </p:cNvPr>
          <p:cNvSpPr txBox="1"/>
          <p:nvPr/>
        </p:nvSpPr>
        <p:spPr>
          <a:xfrm>
            <a:off x="311793" y="2381995"/>
            <a:ext cx="11534404" cy="3970318"/>
          </a:xfrm>
          <a:prstGeom prst="rect">
            <a:avLst/>
          </a:prstGeom>
          <a:noFill/>
        </p:spPr>
        <p:txBody>
          <a:bodyPr wrap="square" rtlCol="0">
            <a:spAutoFit/>
          </a:bodyPr>
          <a:lstStyle/>
          <a:p>
            <a:pPr algn="ctr"/>
            <a:r>
              <a:rPr lang="en-US" sz="2800" dirty="0">
                <a:solidFill>
                  <a:srgbClr val="00B050"/>
                </a:solidFill>
                <a:latin typeface="Californian FB" panose="0207040306080B030204" pitchFamily="18" charset="0"/>
              </a:rPr>
              <a:t>Let’s think more about how climate change is putting our islands at risk.</a:t>
            </a:r>
          </a:p>
          <a:p>
            <a:pPr algn="ctr"/>
            <a:endParaRPr lang="en-US" sz="2800" dirty="0">
              <a:solidFill>
                <a:srgbClr val="002060"/>
              </a:solidFill>
              <a:latin typeface="Californian FB" panose="0207040306080B030204" pitchFamily="18" charset="0"/>
            </a:endParaRPr>
          </a:p>
          <a:p>
            <a:pPr algn="ctr"/>
            <a:endParaRPr lang="en-US" sz="2800" dirty="0">
              <a:solidFill>
                <a:srgbClr val="002060"/>
              </a:solidFill>
              <a:latin typeface="Californian FB" panose="0207040306080B030204" pitchFamily="18" charset="0"/>
            </a:endParaRPr>
          </a:p>
          <a:p>
            <a:pPr algn="ctr"/>
            <a:endParaRPr lang="en-US" sz="2800" dirty="0">
              <a:solidFill>
                <a:srgbClr val="002060"/>
              </a:solidFill>
              <a:latin typeface="Californian FB" panose="0207040306080B030204" pitchFamily="18" charset="0"/>
            </a:endParaRPr>
          </a:p>
          <a:p>
            <a:pPr algn="ctr"/>
            <a:r>
              <a:rPr lang="en-US" sz="2800" dirty="0">
                <a:solidFill>
                  <a:srgbClr val="002060"/>
                </a:solidFill>
                <a:latin typeface="Californian FB" panose="0207040306080B030204" pitchFamily="18" charset="0"/>
              </a:rPr>
              <a:t>You will break into groups and each will be given a topic to consider: </a:t>
            </a:r>
          </a:p>
          <a:p>
            <a:pPr algn="ctr"/>
            <a:r>
              <a:rPr lang="en-US" sz="2800" dirty="0">
                <a:solidFill>
                  <a:srgbClr val="002060"/>
                </a:solidFill>
                <a:latin typeface="Californian FB" panose="0207040306080B030204" pitchFamily="18" charset="0"/>
              </a:rPr>
              <a:t>  </a:t>
            </a:r>
          </a:p>
          <a:p>
            <a:pPr marL="457200" indent="-457200" algn="ctr">
              <a:buFont typeface="Arial" panose="020B0604020202020204" pitchFamily="34" charset="0"/>
              <a:buChar char="•"/>
            </a:pPr>
            <a:r>
              <a:rPr lang="en-US" sz="2800" dirty="0">
                <a:solidFill>
                  <a:srgbClr val="002060"/>
                </a:solidFill>
                <a:latin typeface="Californian FB" panose="0207040306080B030204" pitchFamily="18" charset="0"/>
              </a:rPr>
              <a:t>Sea Level Rise </a:t>
            </a:r>
          </a:p>
          <a:p>
            <a:pPr marL="457200" indent="-457200" algn="ctr">
              <a:buFont typeface="Arial" panose="020B0604020202020204" pitchFamily="34" charset="0"/>
              <a:buChar char="•"/>
            </a:pPr>
            <a:r>
              <a:rPr lang="en-US" sz="2800" dirty="0">
                <a:solidFill>
                  <a:srgbClr val="002060"/>
                </a:solidFill>
                <a:latin typeface="Californian FB" panose="0207040306080B030204" pitchFamily="18" charset="0"/>
              </a:rPr>
              <a:t>Extreme Weather </a:t>
            </a:r>
          </a:p>
          <a:p>
            <a:pPr marL="457200" indent="-457200" algn="ctr">
              <a:buFont typeface="Arial" panose="020B0604020202020204" pitchFamily="34" charset="0"/>
              <a:buChar char="•"/>
            </a:pPr>
            <a:r>
              <a:rPr lang="en-US" sz="2800" dirty="0">
                <a:solidFill>
                  <a:srgbClr val="002060"/>
                </a:solidFill>
                <a:latin typeface="Californian FB" panose="0207040306080B030204" pitchFamily="18" charset="0"/>
              </a:rPr>
              <a:t>Ecosystem Disruption</a:t>
            </a:r>
          </a:p>
        </p:txBody>
      </p:sp>
      <p:pic>
        <p:nvPicPr>
          <p:cNvPr id="10" name="Graphic 9" descr="Tropical scene outline">
            <a:extLst>
              <a:ext uri="{FF2B5EF4-FFF2-40B4-BE49-F238E27FC236}">
                <a16:creationId xmlns:a16="http://schemas.microsoft.com/office/drawing/2014/main" id="{B20D9EEF-DC55-5088-FFCA-53F15ACF38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38800" y="3048000"/>
            <a:ext cx="914400" cy="914400"/>
          </a:xfrm>
          <a:prstGeom prst="rect">
            <a:avLst/>
          </a:prstGeom>
        </p:spPr>
      </p:pic>
    </p:spTree>
    <p:extLst>
      <p:ext uri="{BB962C8B-B14F-4D97-AF65-F5344CB8AC3E}">
        <p14:creationId xmlns:p14="http://schemas.microsoft.com/office/powerpoint/2010/main" val="628036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ondaryPresentationTemplate" id="{A598F3ED-B222-4192-BFDA-98A2D7B96881}" vid="{76AF8853-D79C-4623-9600-4435C72E6F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SecondaryPresentationTemplate</Template>
  <TotalTime>3144</TotalTime>
  <Words>1020</Words>
  <Application>Microsoft Office PowerPoint</Application>
  <PresentationFormat>Widescreen</PresentationFormat>
  <Paragraphs>110</Paragraphs>
  <Slides>18</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Arial</vt:lpstr>
      <vt:lpstr>Calibri</vt:lpstr>
      <vt:lpstr>Calibri Light</vt:lpstr>
      <vt:lpstr>Californian FB</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Climate Education</dc:creator>
  <cp:lastModifiedBy>Climate Education</cp:lastModifiedBy>
  <cp:revision>2</cp:revision>
  <dcterms:created xsi:type="dcterms:W3CDTF">2024-03-26T14:48:04Z</dcterms:created>
  <dcterms:modified xsi:type="dcterms:W3CDTF">2024-04-09T16:37:12Z</dcterms:modified>
</cp:coreProperties>
</file>